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3"/>
  </p:notesMasterIdLst>
  <p:handoutMasterIdLst>
    <p:handoutMasterId r:id="rId24"/>
  </p:handoutMasterIdLst>
  <p:sldIdLst>
    <p:sldId id="258" r:id="rId2"/>
    <p:sldId id="288" r:id="rId3"/>
    <p:sldId id="312" r:id="rId4"/>
    <p:sldId id="291" r:id="rId5"/>
    <p:sldId id="311" r:id="rId6"/>
    <p:sldId id="292" r:id="rId7"/>
    <p:sldId id="310" r:id="rId8"/>
    <p:sldId id="293" r:id="rId9"/>
    <p:sldId id="294" r:id="rId10"/>
    <p:sldId id="295" r:id="rId11"/>
    <p:sldId id="308" r:id="rId12"/>
    <p:sldId id="300" r:id="rId13"/>
    <p:sldId id="301" r:id="rId14"/>
    <p:sldId id="302" r:id="rId15"/>
    <p:sldId id="303" r:id="rId16"/>
    <p:sldId id="304" r:id="rId17"/>
    <p:sldId id="305" r:id="rId18"/>
    <p:sldId id="289" r:id="rId19"/>
    <p:sldId id="290" r:id="rId20"/>
    <p:sldId id="307" r:id="rId21"/>
    <p:sldId id="286" r:id="rId22"/>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charset="0"/>
        <a:ea typeface="Times New Roman" charset="0"/>
        <a:cs typeface="Times New Roman" charset="0"/>
      </a:defRPr>
    </a:lvl1pPr>
    <a:lvl2pPr marL="457200" algn="l" rtl="0" fontAlgn="base">
      <a:spcBef>
        <a:spcPct val="0"/>
      </a:spcBef>
      <a:spcAft>
        <a:spcPct val="0"/>
      </a:spcAft>
      <a:defRPr sz="2400" kern="1200">
        <a:solidFill>
          <a:schemeClr val="tx1"/>
        </a:solidFill>
        <a:latin typeface="Times New Roman" charset="0"/>
        <a:ea typeface="Times New Roman" charset="0"/>
        <a:cs typeface="Times New Roman" charset="0"/>
      </a:defRPr>
    </a:lvl2pPr>
    <a:lvl3pPr marL="914400" algn="l" rtl="0" fontAlgn="base">
      <a:spcBef>
        <a:spcPct val="0"/>
      </a:spcBef>
      <a:spcAft>
        <a:spcPct val="0"/>
      </a:spcAft>
      <a:defRPr sz="2400" kern="1200">
        <a:solidFill>
          <a:schemeClr val="tx1"/>
        </a:solidFill>
        <a:latin typeface="Times New Roman" charset="0"/>
        <a:ea typeface="Times New Roman" charset="0"/>
        <a:cs typeface="Times New Roman" charset="0"/>
      </a:defRPr>
    </a:lvl3pPr>
    <a:lvl4pPr marL="1371600" algn="l" rtl="0" fontAlgn="base">
      <a:spcBef>
        <a:spcPct val="0"/>
      </a:spcBef>
      <a:spcAft>
        <a:spcPct val="0"/>
      </a:spcAft>
      <a:defRPr sz="2400" kern="1200">
        <a:solidFill>
          <a:schemeClr val="tx1"/>
        </a:solidFill>
        <a:latin typeface="Times New Roman" charset="0"/>
        <a:ea typeface="Times New Roman" charset="0"/>
        <a:cs typeface="Times New Roman" charset="0"/>
      </a:defRPr>
    </a:lvl4pPr>
    <a:lvl5pPr marL="1828800" algn="l" rtl="0" fontAlgn="base">
      <a:spcBef>
        <a:spcPct val="0"/>
      </a:spcBef>
      <a:spcAft>
        <a:spcPct val="0"/>
      </a:spcAft>
      <a:defRPr sz="2400" kern="1200">
        <a:solidFill>
          <a:schemeClr val="tx1"/>
        </a:solidFill>
        <a:latin typeface="Times New Roman" charset="0"/>
        <a:ea typeface="Times New Roman" charset="0"/>
        <a:cs typeface="Times New Roman" charset="0"/>
      </a:defRPr>
    </a:lvl5pPr>
    <a:lvl6pPr marL="2286000" algn="l" defTabSz="914400" rtl="0" eaLnBrk="1" latinLnBrk="0" hangingPunct="1">
      <a:defRPr sz="2400" kern="1200">
        <a:solidFill>
          <a:schemeClr val="tx1"/>
        </a:solidFill>
        <a:latin typeface="Times New Roman" charset="0"/>
        <a:ea typeface="Times New Roman" charset="0"/>
        <a:cs typeface="Times New Roman" charset="0"/>
      </a:defRPr>
    </a:lvl6pPr>
    <a:lvl7pPr marL="2743200" algn="l" defTabSz="914400" rtl="0" eaLnBrk="1" latinLnBrk="0" hangingPunct="1">
      <a:defRPr sz="2400" kern="1200">
        <a:solidFill>
          <a:schemeClr val="tx1"/>
        </a:solidFill>
        <a:latin typeface="Times New Roman" charset="0"/>
        <a:ea typeface="Times New Roman" charset="0"/>
        <a:cs typeface="Times New Roman" charset="0"/>
      </a:defRPr>
    </a:lvl7pPr>
    <a:lvl8pPr marL="3200400" algn="l" defTabSz="914400" rtl="0" eaLnBrk="1" latinLnBrk="0" hangingPunct="1">
      <a:defRPr sz="2400" kern="1200">
        <a:solidFill>
          <a:schemeClr val="tx1"/>
        </a:solidFill>
        <a:latin typeface="Times New Roman" charset="0"/>
        <a:ea typeface="Times New Roman" charset="0"/>
        <a:cs typeface="Times New Roman" charset="0"/>
      </a:defRPr>
    </a:lvl8pPr>
    <a:lvl9pPr marL="3657600" algn="l" defTabSz="914400" rtl="0" eaLnBrk="1" latinLnBrk="0" hangingPunct="1">
      <a:defRPr sz="2400" kern="1200">
        <a:solidFill>
          <a:schemeClr val="tx1"/>
        </a:solidFill>
        <a:latin typeface="Times New Roman" charset="0"/>
        <a:ea typeface="Times New Roman" charset="0"/>
        <a:cs typeface="Times New Roman"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980" autoAdjust="0"/>
    <p:restoredTop sz="69479" autoAdjust="0"/>
  </p:normalViewPr>
  <p:slideViewPr>
    <p:cSldViewPr>
      <p:cViewPr varScale="1">
        <p:scale>
          <a:sx n="64" d="100"/>
          <a:sy n="64" d="100"/>
        </p:scale>
        <p:origin x="2288" y="16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450D16F-7034-E649-8AE7-294678DAC61B}" type="datetimeFigureOut">
              <a:rPr lang="en-US" smtClean="0"/>
              <a:t>2/12/21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AE0363E-9FDC-0045-A7E9-B5C9E72134BD}" type="slidenum">
              <a:rPr lang="en-US" smtClean="0"/>
              <a:t>‹#›</a:t>
            </a:fld>
            <a:endParaRPr lang="en-US"/>
          </a:p>
        </p:txBody>
      </p:sp>
    </p:spTree>
    <p:extLst>
      <p:ext uri="{BB962C8B-B14F-4D97-AF65-F5344CB8AC3E}">
        <p14:creationId xmlns:p14="http://schemas.microsoft.com/office/powerpoint/2010/main" val="9230360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200"/>
            </a:lvl1pPr>
          </a:lstStyle>
          <a:p>
            <a:endParaRPr lang="en-US" altLang="x-none"/>
          </a:p>
        </p:txBody>
      </p:sp>
      <p:sp>
        <p:nvSpPr>
          <p:cNvPr id="3075"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x-none"/>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ltLang="x-none"/>
              <a:t>Click to edit Master text styles</a:t>
            </a:r>
          </a:p>
          <a:p>
            <a:pPr lvl="1"/>
            <a:r>
              <a:rPr lang="en-US" altLang="x-none"/>
              <a:t>Second level</a:t>
            </a:r>
          </a:p>
          <a:p>
            <a:pPr lvl="2"/>
            <a:r>
              <a:rPr lang="en-US" altLang="x-none"/>
              <a:t>Third level</a:t>
            </a:r>
          </a:p>
          <a:p>
            <a:pPr lvl="3"/>
            <a:r>
              <a:rPr lang="en-US" altLang="x-none"/>
              <a:t>Fourth level</a:t>
            </a:r>
          </a:p>
          <a:p>
            <a:pPr lvl="4"/>
            <a:r>
              <a:rPr lang="en-US" altLang="x-none"/>
              <a:t>Fifth level</a:t>
            </a:r>
          </a:p>
        </p:txBody>
      </p:sp>
      <p:sp>
        <p:nvSpPr>
          <p:cNvPr id="3078"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200"/>
            </a:lvl1pPr>
          </a:lstStyle>
          <a:p>
            <a:endParaRPr lang="en-US" altLang="x-none"/>
          </a:p>
        </p:txBody>
      </p:sp>
      <p:sp>
        <p:nvSpPr>
          <p:cNvPr id="3079"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a:lvl1pPr>
          </a:lstStyle>
          <a:p>
            <a:fld id="{CB895E6D-782B-2C44-B6B7-9A23B8F0A431}" type="slidenum">
              <a:rPr lang="en-US" altLang="x-none"/>
              <a:pPr/>
              <a:t>‹#›</a:t>
            </a:fld>
            <a:endParaRPr lang="en-US" altLang="x-none"/>
          </a:p>
        </p:txBody>
      </p:sp>
    </p:spTree>
    <p:extLst>
      <p:ext uri="{BB962C8B-B14F-4D97-AF65-F5344CB8AC3E}">
        <p14:creationId xmlns:p14="http://schemas.microsoft.com/office/powerpoint/2010/main" val="353158390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charset="0"/>
        <a:ea typeface="Times New Roman" charset="0"/>
        <a:cs typeface="Times New Roman" charset="0"/>
      </a:defRPr>
    </a:lvl1pPr>
    <a:lvl2pPr marL="457200" algn="l" rtl="0" fontAlgn="base">
      <a:spcBef>
        <a:spcPct val="30000"/>
      </a:spcBef>
      <a:spcAft>
        <a:spcPct val="0"/>
      </a:spcAft>
      <a:defRPr sz="1200" kern="1200">
        <a:solidFill>
          <a:schemeClr val="tx1"/>
        </a:solidFill>
        <a:latin typeface="Times New Roman" charset="0"/>
        <a:ea typeface="Times New Roman" charset="0"/>
        <a:cs typeface="Times New Roman" charset="0"/>
      </a:defRPr>
    </a:lvl2pPr>
    <a:lvl3pPr marL="914400" algn="l" rtl="0" fontAlgn="base">
      <a:spcBef>
        <a:spcPct val="30000"/>
      </a:spcBef>
      <a:spcAft>
        <a:spcPct val="0"/>
      </a:spcAft>
      <a:defRPr sz="1200" kern="1200">
        <a:solidFill>
          <a:schemeClr val="tx1"/>
        </a:solidFill>
        <a:latin typeface="Times New Roman" charset="0"/>
        <a:ea typeface="Times New Roman" charset="0"/>
        <a:cs typeface="Times New Roman" charset="0"/>
      </a:defRPr>
    </a:lvl3pPr>
    <a:lvl4pPr marL="1371600" algn="l" rtl="0" fontAlgn="base">
      <a:spcBef>
        <a:spcPct val="30000"/>
      </a:spcBef>
      <a:spcAft>
        <a:spcPct val="0"/>
      </a:spcAft>
      <a:defRPr sz="1200" kern="1200">
        <a:solidFill>
          <a:schemeClr val="tx1"/>
        </a:solidFill>
        <a:latin typeface="Times New Roman" charset="0"/>
        <a:ea typeface="Times New Roman" charset="0"/>
        <a:cs typeface="Times New Roman" charset="0"/>
      </a:defRPr>
    </a:lvl4pPr>
    <a:lvl5pPr marL="1828800" algn="l" rtl="0" fontAlgn="base">
      <a:spcBef>
        <a:spcPct val="30000"/>
      </a:spcBef>
      <a:spcAft>
        <a:spcPct val="0"/>
      </a:spcAft>
      <a:defRPr sz="1200" kern="1200">
        <a:solidFill>
          <a:schemeClr val="tx1"/>
        </a:solidFill>
        <a:latin typeface="Times New Roman" charset="0"/>
        <a:ea typeface="Times New Roman" charset="0"/>
        <a:cs typeface="Times New Roman"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p>
            <a:r>
              <a:rPr lang="en-US" altLang="en-US" dirty="0">
                <a:latin typeface="Arial" panose="020B0604020202020204" pitchFamily="34" charset="0"/>
                <a:cs typeface="Arial" panose="020B0604020202020204" pitchFamily="34" charset="0"/>
              </a:rPr>
              <a:t>The final examination includes a ten-question North Dakota supplemental assessment of learning regulations discussed in this section.</a:t>
            </a:r>
          </a:p>
          <a:p>
            <a:endParaRPr lang="en-US" altLang="en-US" dirty="0">
              <a:latin typeface="Arial" panose="020B0604020202020204" pitchFamily="34" charset="0"/>
              <a:cs typeface="Arial" panose="020B0604020202020204" pitchFamily="34" charset="0"/>
            </a:endParaRPr>
          </a:p>
          <a:p>
            <a:r>
              <a:rPr lang="en-US" altLang="en-US" dirty="0">
                <a:latin typeface="Arial" panose="020B0604020202020204" pitchFamily="34" charset="0"/>
                <a:cs typeface="Arial" panose="020B0604020202020204" pitchFamily="34" charset="0"/>
              </a:rPr>
              <a:t>Some definitions:</a:t>
            </a:r>
          </a:p>
          <a:p>
            <a:r>
              <a:rPr lang="en-US" sz="1200" b="1" kern="1200" dirty="0">
                <a:solidFill>
                  <a:schemeClr val="tx1"/>
                </a:solidFill>
                <a:effectLst/>
                <a:latin typeface="Times New Roman" charset="0"/>
                <a:ea typeface="Times New Roman" charset="0"/>
                <a:cs typeface="Times New Roman" charset="0"/>
              </a:rPr>
              <a:t>Definitions</a:t>
            </a:r>
          </a:p>
          <a:p>
            <a:r>
              <a:rPr lang="en-US" sz="1200" kern="1200" dirty="0">
                <a:solidFill>
                  <a:schemeClr val="tx1"/>
                </a:solidFill>
                <a:effectLst/>
                <a:latin typeface="Times New Roman" charset="0"/>
                <a:ea typeface="Times New Roman" charset="0"/>
                <a:cs typeface="Times New Roman" charset="0"/>
              </a:rPr>
              <a:t>"Associated equipment" means: </a:t>
            </a:r>
          </a:p>
          <a:p>
            <a:pPr lvl="1"/>
            <a:r>
              <a:rPr lang="en-US" sz="1200" kern="1200" dirty="0">
                <a:solidFill>
                  <a:schemeClr val="tx1"/>
                </a:solidFill>
                <a:effectLst/>
                <a:latin typeface="Times New Roman" charset="0"/>
                <a:ea typeface="Times New Roman" charset="0"/>
                <a:cs typeface="Times New Roman" charset="0"/>
              </a:rPr>
              <a:t>Any system, part or component of a boat as originally manufactured, or any similar part or component manufactured or sold for replacement, repair or improvement of such system, part or component;</a:t>
            </a:r>
          </a:p>
          <a:p>
            <a:pPr lvl="1"/>
            <a:r>
              <a:rPr lang="en-US" sz="1200" kern="1200" dirty="0">
                <a:solidFill>
                  <a:schemeClr val="tx1"/>
                </a:solidFill>
                <a:effectLst/>
                <a:latin typeface="Times New Roman" charset="0"/>
                <a:ea typeface="Times New Roman" charset="0"/>
                <a:cs typeface="Times New Roman" charset="0"/>
              </a:rPr>
              <a:t>Any accessory or equipment for, or appurtenance to, a boat; and</a:t>
            </a:r>
          </a:p>
          <a:p>
            <a:pPr lvl="1"/>
            <a:r>
              <a:rPr lang="en-US" sz="1200" kern="1200" dirty="0">
                <a:solidFill>
                  <a:schemeClr val="tx1"/>
                </a:solidFill>
                <a:effectLst/>
                <a:latin typeface="Times New Roman" charset="0"/>
                <a:ea typeface="Times New Roman" charset="0"/>
                <a:cs typeface="Times New Roman" charset="0"/>
              </a:rPr>
              <a:t>Any marine safety article, accessory or equipment intended for use by a person on board a boat; but</a:t>
            </a:r>
          </a:p>
          <a:p>
            <a:pPr lvl="1"/>
            <a:r>
              <a:rPr lang="en-US" sz="1200" kern="1200" dirty="0">
                <a:solidFill>
                  <a:schemeClr val="tx1"/>
                </a:solidFill>
                <a:effectLst/>
                <a:latin typeface="Times New Roman" charset="0"/>
                <a:ea typeface="Times New Roman" charset="0"/>
                <a:cs typeface="Times New Roman" charset="0"/>
              </a:rPr>
              <a:t>Excluding radio equipment.</a:t>
            </a:r>
          </a:p>
          <a:p>
            <a:r>
              <a:rPr lang="en-US" sz="1200" kern="1200" dirty="0">
                <a:solidFill>
                  <a:schemeClr val="tx1"/>
                </a:solidFill>
                <a:effectLst/>
                <a:latin typeface="Times New Roman" charset="0"/>
                <a:ea typeface="Times New Roman" charset="0"/>
                <a:cs typeface="Times New Roman" charset="0"/>
              </a:rPr>
              <a:t>"Boat" means any vessel: </a:t>
            </a:r>
          </a:p>
          <a:p>
            <a:pPr lvl="1"/>
            <a:r>
              <a:rPr lang="en-US" sz="1200" kern="1200" dirty="0">
                <a:solidFill>
                  <a:schemeClr val="tx1"/>
                </a:solidFill>
                <a:effectLst/>
                <a:latin typeface="Times New Roman" charset="0"/>
                <a:ea typeface="Times New Roman" charset="0"/>
                <a:cs typeface="Times New Roman" charset="0"/>
              </a:rPr>
              <a:t>Manufactured or used primarily for noncommercial use;</a:t>
            </a:r>
          </a:p>
          <a:p>
            <a:pPr lvl="1"/>
            <a:r>
              <a:rPr lang="en-US" sz="1200" kern="1200" dirty="0">
                <a:solidFill>
                  <a:schemeClr val="tx1"/>
                </a:solidFill>
                <a:effectLst/>
                <a:latin typeface="Times New Roman" charset="0"/>
                <a:ea typeface="Times New Roman" charset="0"/>
                <a:cs typeface="Times New Roman" charset="0"/>
              </a:rPr>
              <a:t>Leased, rented or chartered to another for the latter's noncommercial use; or</a:t>
            </a:r>
          </a:p>
          <a:p>
            <a:pPr lvl="1"/>
            <a:r>
              <a:rPr lang="en-US" sz="1200" kern="1200" dirty="0">
                <a:solidFill>
                  <a:schemeClr val="tx1"/>
                </a:solidFill>
                <a:effectLst/>
                <a:latin typeface="Times New Roman" charset="0"/>
                <a:ea typeface="Times New Roman" charset="0"/>
                <a:cs typeface="Times New Roman" charset="0"/>
              </a:rPr>
              <a:t>Engaged in the carrying of six or fewer passengers.</a:t>
            </a:r>
          </a:p>
          <a:p>
            <a:r>
              <a:rPr lang="en-US" sz="1200" kern="1200" dirty="0">
                <a:solidFill>
                  <a:schemeClr val="tx1"/>
                </a:solidFill>
                <a:effectLst/>
                <a:latin typeface="Times New Roman" charset="0"/>
                <a:ea typeface="Times New Roman" charset="0"/>
                <a:cs typeface="Times New Roman" charset="0"/>
              </a:rPr>
              <a:t>"Manufacturer" means any person engaged in: </a:t>
            </a:r>
          </a:p>
          <a:p>
            <a:pPr lvl="1"/>
            <a:r>
              <a:rPr lang="en-US" sz="1200" kern="1200" dirty="0">
                <a:solidFill>
                  <a:schemeClr val="tx1"/>
                </a:solidFill>
                <a:effectLst/>
                <a:latin typeface="Times New Roman" charset="0"/>
                <a:ea typeface="Times New Roman" charset="0"/>
                <a:cs typeface="Times New Roman" charset="0"/>
              </a:rPr>
              <a:t>The manufacture, construction or assembly of boats or associated equipment;</a:t>
            </a:r>
          </a:p>
          <a:p>
            <a:pPr lvl="1"/>
            <a:r>
              <a:rPr lang="en-US" sz="1200" kern="1200" dirty="0">
                <a:solidFill>
                  <a:schemeClr val="tx1"/>
                </a:solidFill>
                <a:effectLst/>
                <a:latin typeface="Times New Roman" charset="0"/>
                <a:ea typeface="Times New Roman" charset="0"/>
                <a:cs typeface="Times New Roman" charset="0"/>
              </a:rPr>
              <a:t>The manufacture or construction of components for boats and associated equipment to be sold for subsequent assembly; and</a:t>
            </a:r>
          </a:p>
          <a:p>
            <a:pPr lvl="1"/>
            <a:r>
              <a:rPr lang="en-US" sz="1200" kern="1200" dirty="0">
                <a:solidFill>
                  <a:schemeClr val="tx1"/>
                </a:solidFill>
                <a:effectLst/>
                <a:latin typeface="Times New Roman" charset="0"/>
                <a:ea typeface="Times New Roman" charset="0"/>
                <a:cs typeface="Times New Roman" charset="0"/>
              </a:rPr>
              <a:t>The importation into the state for sale of boats, associated equipment or components thereof.</a:t>
            </a:r>
          </a:p>
          <a:p>
            <a:r>
              <a:rPr lang="en-US" sz="1200" kern="1200" dirty="0">
                <a:solidFill>
                  <a:schemeClr val="tx1"/>
                </a:solidFill>
                <a:effectLst/>
                <a:latin typeface="Times New Roman" charset="0"/>
                <a:ea typeface="Times New Roman" charset="0"/>
                <a:cs typeface="Times New Roman" charset="0"/>
              </a:rPr>
              <a:t>"Motorboat" means any vessel propelled by machinery, whether or not the machinery is the principal source of propulsion. The term does not include a vessel having a valid marine document issued by the U.S. Bureau of Customs or any federal agency successor thereto.</a:t>
            </a:r>
          </a:p>
          <a:p>
            <a:r>
              <a:rPr lang="en-US" sz="1200" kern="1200" dirty="0">
                <a:solidFill>
                  <a:schemeClr val="tx1"/>
                </a:solidFill>
                <a:effectLst/>
                <a:latin typeface="Times New Roman" charset="0"/>
                <a:ea typeface="Times New Roman" charset="0"/>
                <a:cs typeface="Times New Roman" charset="0"/>
              </a:rPr>
              <a:t>"Operate" means to navigate or otherwise use a motorboat or a vessel.</a:t>
            </a:r>
          </a:p>
          <a:p>
            <a:r>
              <a:rPr lang="en-US" sz="1200" kern="1200" dirty="0">
                <a:solidFill>
                  <a:schemeClr val="tx1"/>
                </a:solidFill>
                <a:effectLst/>
                <a:latin typeface="Times New Roman" charset="0"/>
                <a:ea typeface="Times New Roman" charset="0"/>
                <a:cs typeface="Times New Roman" charset="0"/>
              </a:rPr>
              <a:t>"Owner" means a person, other than a lienholder, having property in or title to a motorboat. The term includes a person entitled to the use or possession of a motorboat subject to an interest in another person, reserved or created by agreement and securing payment or performance of an obligation, but the term excludes a lessee under a lease not intended as security.</a:t>
            </a:r>
          </a:p>
          <a:p>
            <a:r>
              <a:rPr lang="en-US" sz="1200" kern="1200" dirty="0">
                <a:solidFill>
                  <a:schemeClr val="tx1"/>
                </a:solidFill>
                <a:effectLst/>
                <a:latin typeface="Times New Roman" charset="0"/>
                <a:ea typeface="Times New Roman" charset="0"/>
                <a:cs typeface="Times New Roman" charset="0"/>
              </a:rPr>
              <a:t>"Passenger" means every person carried on board a vessel other than: </a:t>
            </a:r>
          </a:p>
          <a:p>
            <a:pPr lvl="1"/>
            <a:r>
              <a:rPr lang="en-US" sz="1200" kern="1200" dirty="0">
                <a:solidFill>
                  <a:schemeClr val="tx1"/>
                </a:solidFill>
                <a:effectLst/>
                <a:latin typeface="Times New Roman" charset="0"/>
                <a:ea typeface="Times New Roman" charset="0"/>
                <a:cs typeface="Times New Roman" charset="0"/>
              </a:rPr>
              <a:t>The owner or the owner's representative;</a:t>
            </a:r>
          </a:p>
          <a:p>
            <a:pPr lvl="1"/>
            <a:r>
              <a:rPr lang="en-US" sz="1200" kern="1200" dirty="0">
                <a:solidFill>
                  <a:schemeClr val="tx1"/>
                </a:solidFill>
                <a:effectLst/>
                <a:latin typeface="Times New Roman" charset="0"/>
                <a:ea typeface="Times New Roman" charset="0"/>
                <a:cs typeface="Times New Roman" charset="0"/>
              </a:rPr>
              <a:t>The operator;</a:t>
            </a:r>
          </a:p>
          <a:p>
            <a:pPr lvl="1"/>
            <a:r>
              <a:rPr lang="en-US" sz="1200" kern="1200" dirty="0">
                <a:solidFill>
                  <a:schemeClr val="tx1"/>
                </a:solidFill>
                <a:effectLst/>
                <a:latin typeface="Times New Roman" charset="0"/>
                <a:ea typeface="Times New Roman" charset="0"/>
                <a:cs typeface="Times New Roman" charset="0"/>
              </a:rPr>
              <a:t>Bona fide members of the crew engaged in the business of the vessel who have contributed no consideration for their carriage and who are paid for their services; or</a:t>
            </a:r>
          </a:p>
          <a:p>
            <a:pPr lvl="1"/>
            <a:r>
              <a:rPr lang="en-US" sz="1200" kern="1200" dirty="0">
                <a:solidFill>
                  <a:schemeClr val="tx1"/>
                </a:solidFill>
                <a:effectLst/>
                <a:latin typeface="Times New Roman" charset="0"/>
                <a:ea typeface="Times New Roman" charset="0"/>
                <a:cs typeface="Times New Roman" charset="0"/>
              </a:rPr>
              <a:t>Any guest on board a vessel which is being used exclusively for pleasure purposes who has not contributed any consideration, directly or indirectly, for that person's carriage.</a:t>
            </a:r>
          </a:p>
          <a:p>
            <a:r>
              <a:rPr lang="en-US" sz="1200" kern="1200" dirty="0">
                <a:solidFill>
                  <a:schemeClr val="tx1"/>
                </a:solidFill>
                <a:effectLst/>
                <a:latin typeface="Times New Roman" charset="0"/>
                <a:ea typeface="Times New Roman" charset="0"/>
                <a:cs typeface="Times New Roman" charset="0"/>
              </a:rPr>
              <a:t>"Personal watercraft" means a motorboat that is powered by an inboard motor powering a water jet pump or by an inboard or outboard marine engine and which is designed to be operated by a person sitting, standing or kneeling on the craft, rather than in a conventional manner of sitting or standing inside a motorboat.</a:t>
            </a:r>
          </a:p>
          <a:p>
            <a:r>
              <a:rPr lang="en-US" sz="1200" kern="1200" dirty="0">
                <a:solidFill>
                  <a:schemeClr val="tx1"/>
                </a:solidFill>
                <a:effectLst/>
                <a:latin typeface="Times New Roman" charset="0"/>
                <a:ea typeface="Times New Roman" charset="0"/>
                <a:cs typeface="Times New Roman" charset="0"/>
              </a:rPr>
              <a:t>"Slow or no wake speed" means the slowest possible speed necessary to maintain steerage.</a:t>
            </a:r>
          </a:p>
          <a:p>
            <a:r>
              <a:rPr lang="en-US" sz="1200" kern="1200" dirty="0">
                <a:solidFill>
                  <a:schemeClr val="tx1"/>
                </a:solidFill>
                <a:effectLst/>
                <a:latin typeface="Times New Roman" charset="0"/>
                <a:ea typeface="Times New Roman" charset="0"/>
                <a:cs typeface="Times New Roman" charset="0"/>
              </a:rPr>
              <a:t>"Undocumented vessel" means a vessel which does not have a valid marine document as a vessel of the United States.</a:t>
            </a:r>
          </a:p>
          <a:p>
            <a:r>
              <a:rPr lang="en-US" sz="1200" kern="1200" dirty="0">
                <a:solidFill>
                  <a:schemeClr val="tx1"/>
                </a:solidFill>
                <a:effectLst/>
                <a:latin typeface="Times New Roman" charset="0"/>
                <a:ea typeface="Times New Roman" charset="0"/>
                <a:cs typeface="Times New Roman" charset="0"/>
              </a:rPr>
              <a:t>"Vessel" means any watercraft, other than a seaplane on the water, used or capable of being used as a means of transportation on water.</a:t>
            </a:r>
          </a:p>
          <a:p>
            <a:r>
              <a:rPr lang="en-US" sz="1200" kern="1200" dirty="0">
                <a:solidFill>
                  <a:schemeClr val="tx1"/>
                </a:solidFill>
                <a:effectLst/>
                <a:latin typeface="Times New Roman" charset="0"/>
                <a:ea typeface="Times New Roman" charset="0"/>
                <a:cs typeface="Times New Roman" charset="0"/>
              </a:rPr>
              <a:t>"Waters" when not qualified means waters not open to the general public.</a:t>
            </a:r>
          </a:p>
          <a:p>
            <a:r>
              <a:rPr lang="en-US" sz="1200" kern="1200" dirty="0">
                <a:solidFill>
                  <a:schemeClr val="tx1"/>
                </a:solidFill>
                <a:effectLst/>
                <a:latin typeface="Times New Roman" charset="0"/>
                <a:ea typeface="Times New Roman" charset="0"/>
                <a:cs typeface="Times New Roman" charset="0"/>
              </a:rPr>
              <a:t>"Waters of the state" means all waters of this state, including boundary waters. This title extends to and is in force and effect over, upon and in all such waters.</a:t>
            </a:r>
          </a:p>
        </p:txBody>
      </p:sp>
      <p:sp>
        <p:nvSpPr>
          <p:cNvPr id="29700"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A31E7135-D250-44C9-9E0C-5CD2745875F4}" type="slidenum">
              <a:rPr lang="en-US" altLang="en-US" sz="1300">
                <a:solidFill>
                  <a:schemeClr val="tx1"/>
                </a:solidFill>
                <a:latin typeface="Comic Sans MS" panose="030F0702030302020204" pitchFamily="66" charset="0"/>
              </a:rPr>
              <a:pPr/>
              <a:t>2</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29760129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p>
            <a:r>
              <a:rPr lang="en-US" altLang="en-US" b="1" dirty="0">
                <a:latin typeface="Arial" panose="020B0604020202020204" pitchFamily="34" charset="0"/>
              </a:rPr>
              <a:t>ND Water Skis and Surfboards </a:t>
            </a:r>
          </a:p>
          <a:p>
            <a:r>
              <a:rPr lang="en-US" sz="1200" kern="1200" dirty="0">
                <a:solidFill>
                  <a:schemeClr val="tx1"/>
                </a:solidFill>
                <a:effectLst/>
                <a:latin typeface="Times New Roman" charset="0"/>
                <a:ea typeface="Times New Roman" charset="0"/>
                <a:cs typeface="Times New Roman" charset="0"/>
              </a:rPr>
              <a:t>No person may operate a motorboat or vessel within 100 feet of a person fishing from a shoreline, swimmer, swimming/ diving raft, or an occupied, anchored or non-motorized vessel, or within 250 feet of a reduced speed or slow or no-wake sign at greater than slow or no-wake speed. For purposes of this provision, reckless or negligent operation includes, but is not limited to the following:</a:t>
            </a:r>
          </a:p>
          <a:p>
            <a:r>
              <a:rPr lang="en-US" sz="1200" kern="1200" dirty="0">
                <a:solidFill>
                  <a:schemeClr val="tx1"/>
                </a:solidFill>
                <a:effectLst/>
                <a:latin typeface="Times New Roman" charset="0"/>
                <a:ea typeface="Times New Roman" charset="0"/>
                <a:cs typeface="Times New Roman" charset="0"/>
              </a:rPr>
              <a:t>Use of excessive speed during periods of reduced visibility while in close proximity of other vessels, while in narrow, winding channels, or near docks or marinas.</a:t>
            </a:r>
          </a:p>
          <a:p>
            <a:r>
              <a:rPr lang="en-US" sz="1200" kern="1200" dirty="0">
                <a:solidFill>
                  <a:schemeClr val="tx1"/>
                </a:solidFill>
                <a:effectLst/>
                <a:latin typeface="Times New Roman" charset="0"/>
                <a:ea typeface="Times New Roman" charset="0"/>
                <a:cs typeface="Times New Roman" charset="0"/>
              </a:rPr>
              <a:t>Operating in an overloaded condition.</a:t>
            </a:r>
          </a:p>
          <a:p>
            <a:r>
              <a:rPr lang="en-US" sz="1200" kern="1200" dirty="0">
                <a:solidFill>
                  <a:schemeClr val="tx1"/>
                </a:solidFill>
                <a:effectLst/>
                <a:latin typeface="Times New Roman" charset="0"/>
                <a:ea typeface="Times New Roman" charset="0"/>
                <a:cs typeface="Times New Roman" charset="0"/>
              </a:rPr>
              <a:t>Operating within swimming areas designated by markers or by the presence of swimmers.</a:t>
            </a:r>
          </a:p>
          <a:p>
            <a:r>
              <a:rPr lang="en-US" sz="1200" kern="1200" dirty="0">
                <a:solidFill>
                  <a:schemeClr val="tx1"/>
                </a:solidFill>
                <a:effectLst/>
                <a:latin typeface="Times New Roman" charset="0"/>
                <a:ea typeface="Times New Roman" charset="0"/>
                <a:cs typeface="Times New Roman" charset="0"/>
              </a:rPr>
              <a:t>Operating near dams and other hazardous waters.</a:t>
            </a:r>
          </a:p>
          <a:p>
            <a:r>
              <a:rPr lang="en-US" sz="1200" kern="1200" dirty="0">
                <a:solidFill>
                  <a:schemeClr val="tx1"/>
                </a:solidFill>
                <a:effectLst/>
                <a:latin typeface="Times New Roman" charset="0"/>
                <a:ea typeface="Times New Roman" charset="0"/>
                <a:cs typeface="Times New Roman" charset="0"/>
              </a:rPr>
              <a:t>Operating in such a manner as to cause a dangerous or damaging wake.</a:t>
            </a:r>
          </a:p>
          <a:p>
            <a:r>
              <a:rPr lang="en-US" sz="1200" kern="1200" dirty="0">
                <a:solidFill>
                  <a:schemeClr val="tx1"/>
                </a:solidFill>
                <a:effectLst/>
                <a:latin typeface="Times New Roman" charset="0"/>
                <a:ea typeface="Times New Roman" charset="0"/>
                <a:cs typeface="Times New Roman" charset="0"/>
              </a:rPr>
              <a:t>Towing water skiers near other vessels or obstructions, into other hazardous areas, or into swimming areas designated by markers or by the presence of swimmers.</a:t>
            </a:r>
          </a:p>
          <a:p>
            <a:r>
              <a:rPr lang="en-US" sz="1200" kern="1200" dirty="0">
                <a:solidFill>
                  <a:schemeClr val="tx1"/>
                </a:solidFill>
                <a:effectLst/>
                <a:latin typeface="Times New Roman" charset="0"/>
                <a:ea typeface="Times New Roman" charset="0"/>
                <a:cs typeface="Times New Roman" charset="0"/>
              </a:rPr>
              <a:t>Operation in such a manner as to molest or annoy persons lawfully engaged in fishing.</a:t>
            </a:r>
          </a:p>
          <a:p>
            <a:r>
              <a:rPr lang="en-US" sz="1200" kern="1200" dirty="0">
                <a:solidFill>
                  <a:schemeClr val="tx1"/>
                </a:solidFill>
                <a:effectLst/>
                <a:latin typeface="Times New Roman" charset="0"/>
                <a:ea typeface="Times New Roman" charset="0"/>
                <a:cs typeface="Times New Roman" charset="0"/>
              </a:rPr>
              <a:t>Continued use or refusal to terminate use of a boat after being ordered to correct an especially hazardous condition by a law enforcement officer.</a:t>
            </a: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p:txBody>
      </p:sp>
      <p:sp>
        <p:nvSpPr>
          <p:cNvPr id="36868"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682522E2-B59D-40A3-8864-1FBA78C1B8AC}" type="slidenum">
              <a:rPr lang="en-US" altLang="en-US" sz="1300">
                <a:solidFill>
                  <a:schemeClr val="tx1"/>
                </a:solidFill>
                <a:latin typeface="Comic Sans MS" panose="030F0702030302020204" pitchFamily="66" charset="0"/>
              </a:rPr>
              <a:pPr/>
              <a:t>11</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28676768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p>
            <a:r>
              <a:rPr lang="en-US" altLang="en-US" b="1" dirty="0">
                <a:latin typeface="Arial" panose="020B0604020202020204" pitchFamily="34" charset="0"/>
              </a:rPr>
              <a:t>Signaling Devices</a:t>
            </a:r>
          </a:p>
          <a:p>
            <a:endParaRPr lang="en-US" altLang="en-US" dirty="0">
              <a:latin typeface="Arial" panose="020B0604020202020204" pitchFamily="34" charset="0"/>
            </a:endParaRPr>
          </a:p>
          <a:p>
            <a:pPr marL="342900" indent="-342900">
              <a:buFont typeface="Arial" panose="020B0604020202020204" pitchFamily="34" charset="0"/>
              <a:buChar char="•"/>
              <a:defRPr/>
            </a:pPr>
            <a:r>
              <a:rPr lang="en-US" sz="1400" dirty="0">
                <a:solidFill>
                  <a:schemeClr val="bg1"/>
                </a:solidFill>
                <a:latin typeface="Arial" charset="0"/>
              </a:rPr>
              <a:t>Boats 16 </a:t>
            </a:r>
            <a:r>
              <a:rPr lang="en-US" sz="1400" dirty="0" err="1">
                <a:solidFill>
                  <a:schemeClr val="bg1"/>
                </a:solidFill>
                <a:latin typeface="Arial" charset="0"/>
              </a:rPr>
              <a:t>ft</a:t>
            </a:r>
            <a:r>
              <a:rPr lang="en-US" sz="1400" dirty="0">
                <a:solidFill>
                  <a:schemeClr val="bg1"/>
                </a:solidFill>
                <a:latin typeface="Arial" charset="0"/>
              </a:rPr>
              <a:t> to under 26 feet-</a:t>
            </a:r>
            <a:r>
              <a:rPr lang="en-US" dirty="0">
                <a:solidFill>
                  <a:schemeClr val="bg1"/>
                </a:solidFill>
                <a:latin typeface="Arial" panose="020B0604020202020204" pitchFamily="34" charset="0"/>
                <a:cs typeface="Arial" panose="020B0604020202020204" pitchFamily="34" charset="0"/>
              </a:rPr>
              <a:t>One hand, mouth or power operated whistle audible for at least 1/2 mile.</a:t>
            </a:r>
            <a:br>
              <a:rPr lang="en-US" dirty="0">
                <a:solidFill>
                  <a:schemeClr val="bg1"/>
                </a:solidFill>
                <a:latin typeface="Arial" panose="020B0604020202020204" pitchFamily="34" charset="0"/>
                <a:cs typeface="Arial" panose="020B0604020202020204" pitchFamily="34" charset="0"/>
              </a:rPr>
            </a:br>
            <a:r>
              <a:rPr lang="en-US" sz="1400" dirty="0">
                <a:solidFill>
                  <a:schemeClr val="bg1"/>
                </a:solidFill>
                <a:latin typeface="Arial" panose="020B0604020202020204" pitchFamily="34" charset="0"/>
                <a:cs typeface="Arial" panose="020B0604020202020204" pitchFamily="34" charset="0"/>
              </a:rPr>
              <a:t>	</a:t>
            </a:r>
          </a:p>
          <a:p>
            <a:pPr marL="342900" indent="-342900">
              <a:buFont typeface="Arial" panose="020B0604020202020204" pitchFamily="34" charset="0"/>
              <a:buChar char="•"/>
              <a:defRPr/>
            </a:pPr>
            <a:r>
              <a:rPr lang="en-US" sz="1400" dirty="0">
                <a:solidFill>
                  <a:schemeClr val="bg1"/>
                </a:solidFill>
                <a:latin typeface="Arial" charset="0"/>
              </a:rPr>
              <a:t>Boats 26 </a:t>
            </a:r>
            <a:r>
              <a:rPr lang="en-US" sz="1400" dirty="0" err="1">
                <a:solidFill>
                  <a:schemeClr val="bg1"/>
                </a:solidFill>
                <a:latin typeface="Arial" charset="0"/>
              </a:rPr>
              <a:t>ft</a:t>
            </a:r>
            <a:r>
              <a:rPr lang="en-US" sz="1400" dirty="0">
                <a:solidFill>
                  <a:schemeClr val="bg1"/>
                </a:solidFill>
                <a:latin typeface="Arial" charset="0"/>
              </a:rPr>
              <a:t> to under 40 feet </a:t>
            </a:r>
            <a:r>
              <a:rPr lang="en-US" dirty="0">
                <a:solidFill>
                  <a:schemeClr val="bg1"/>
                </a:solidFill>
                <a:latin typeface="Arial" charset="0"/>
              </a:rPr>
              <a:t>-</a:t>
            </a:r>
            <a:r>
              <a:rPr lang="en-US" dirty="0">
                <a:solidFill>
                  <a:schemeClr val="bg1"/>
                </a:solidFill>
                <a:latin typeface="Arial" panose="020B0604020202020204" pitchFamily="34" charset="0"/>
                <a:cs typeface="Arial" panose="020B0604020202020204" pitchFamily="34" charset="0"/>
              </a:rPr>
              <a:t>One hand, mouth or power operated whistle audible for at least 1 mile, plus a bell which produces a clear bell-like tone when struck.</a:t>
            </a:r>
            <a:br>
              <a:rPr lang="en-US" dirty="0">
                <a:solidFill>
                  <a:schemeClr val="bg1"/>
                </a:solidFill>
                <a:latin typeface="Arial" panose="020B0604020202020204" pitchFamily="34" charset="0"/>
                <a:cs typeface="Arial" panose="020B0604020202020204" pitchFamily="34" charset="0"/>
              </a:rPr>
            </a:br>
            <a:endParaRPr lang="en-US" dirty="0">
              <a:solidFill>
                <a:schemeClr val="bg1"/>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defRPr/>
            </a:pPr>
            <a:r>
              <a:rPr lang="en-US" sz="1600" dirty="0">
                <a:solidFill>
                  <a:schemeClr val="bg1"/>
                </a:solidFill>
                <a:latin typeface="Arial" charset="0"/>
              </a:rPr>
              <a:t>Boats 40 feet or over</a:t>
            </a:r>
            <a:r>
              <a:rPr lang="en-US" sz="1400" dirty="0">
                <a:solidFill>
                  <a:schemeClr val="bg1"/>
                </a:solidFill>
                <a:latin typeface="Arial" charset="0"/>
              </a:rPr>
              <a:t>- </a:t>
            </a:r>
            <a:r>
              <a:rPr lang="en-US" dirty="0">
                <a:solidFill>
                  <a:schemeClr val="bg1"/>
                </a:solidFill>
                <a:latin typeface="Arial" panose="020B0604020202020204" pitchFamily="34" charset="0"/>
                <a:cs typeface="Arial" panose="020B0604020202020204" pitchFamily="34" charset="0"/>
              </a:rPr>
              <a:t>One power operated whistle audible for at least 1 mile, plus a bell which produces a clear bell-like tone when struck.</a:t>
            </a:r>
            <a:r>
              <a:rPr lang="en-US" sz="1400" dirty="0">
                <a:solidFill>
                  <a:schemeClr val="bg1"/>
                </a:solidFill>
                <a:latin typeface="Arial" panose="020B0604020202020204" pitchFamily="34" charset="0"/>
                <a:cs typeface="Arial" panose="020B0604020202020204" pitchFamily="34" charset="0"/>
              </a:rPr>
              <a:t> </a:t>
            </a:r>
            <a:r>
              <a:rPr lang="en-US" sz="1400" dirty="0">
                <a:solidFill>
                  <a:schemeClr val="bg1"/>
                </a:solidFill>
                <a:latin typeface="Arial" charset="0"/>
              </a:rPr>
              <a:t>	</a:t>
            </a:r>
            <a:endParaRPr lang="en-US" altLang="en-US" dirty="0">
              <a:latin typeface="Arial" panose="020B0604020202020204" pitchFamily="34" charset="0"/>
            </a:endParaRPr>
          </a:p>
        </p:txBody>
      </p:sp>
      <p:sp>
        <p:nvSpPr>
          <p:cNvPr id="41988"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C1502E1A-7B40-4B64-AE30-DAD8B8A0F905}" type="slidenum">
              <a:rPr lang="en-US" altLang="en-US" sz="1300">
                <a:solidFill>
                  <a:schemeClr val="tx1"/>
                </a:solidFill>
                <a:latin typeface="Comic Sans MS" panose="030F0702030302020204" pitchFamily="66" charset="0"/>
              </a:rPr>
              <a:pPr/>
              <a:t>12</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4778701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med" len="lg"/>
              </a14:hiddenLine>
            </a:ext>
          </a:extLst>
        </p:spPr>
        <p:txBody>
          <a:bodyPr/>
          <a:lstStyle/>
          <a:p>
            <a:r>
              <a:rPr lang="en-US" altLang="en-US" b="1" dirty="0">
                <a:latin typeface="Arial" panose="020B0604020202020204" pitchFamily="34" charset="0"/>
              </a:rPr>
              <a:t>NDRINE SANITATION DEVICES</a:t>
            </a:r>
            <a:endParaRPr lang="en-US" altLang="en-US" dirty="0">
              <a:latin typeface="Arial" panose="020B0604020202020204" pitchFamily="34" charset="0"/>
            </a:endParaRPr>
          </a:p>
          <a:p>
            <a:r>
              <a:rPr lang="en-US" altLang="en-US" dirty="0">
                <a:latin typeface="Arial" panose="020B0604020202020204" pitchFamily="34" charset="0"/>
              </a:rPr>
              <a:t>Motorboats with marine toilets are not allowed on public waters unless the toilet is equipped with a Type I, II or III marine sanitation device (MSD.) Type I and II MSDs chemically treat sewage. Type III MSDs are holding tanks for raw sewage.</a:t>
            </a:r>
          </a:p>
          <a:p>
            <a:r>
              <a:rPr lang="en-US" altLang="en-US" b="1" dirty="0">
                <a:latin typeface="Arial" panose="020B0604020202020204" pitchFamily="34" charset="0"/>
              </a:rPr>
              <a:t>Raw sewage shall not be discharged in any public waters</a:t>
            </a:r>
            <a:r>
              <a:rPr lang="en-US" altLang="en-US" dirty="0">
                <a:latin typeface="Arial" panose="020B0604020202020204" pitchFamily="34" charset="0"/>
              </a:rPr>
              <a:t>. Type I and II MSDs must be sealed or locked while the vessel is on “no discharge” waters.</a:t>
            </a:r>
          </a:p>
          <a:p>
            <a:endParaRPr lang="en-US" altLang="en-US" dirty="0">
              <a:latin typeface="Arial" panose="020B0604020202020204" pitchFamily="34" charset="0"/>
            </a:endParaRPr>
          </a:p>
        </p:txBody>
      </p:sp>
      <p:sp>
        <p:nvSpPr>
          <p:cNvPr id="43012"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med" len="lg"/>
              </a14:hiddenLine>
            </a:ext>
          </a:extLst>
        </p:spPr>
        <p:txBody>
          <a:bodyPr/>
          <a:lstStyle>
            <a:lvl1pPr defTabSz="965200">
              <a:defRPr sz="2400" b="1">
                <a:solidFill>
                  <a:schemeClr val="tx2"/>
                </a:solidFill>
                <a:latin typeface="Arial" panose="020B0604020202020204" pitchFamily="34" charset="0"/>
              </a:defRPr>
            </a:lvl1pPr>
            <a:lvl2pPr marL="742950" indent="-285750" defTabSz="965200">
              <a:defRPr sz="2400" b="1">
                <a:solidFill>
                  <a:schemeClr val="tx2"/>
                </a:solidFill>
                <a:latin typeface="Arial" panose="020B0604020202020204" pitchFamily="34" charset="0"/>
              </a:defRPr>
            </a:lvl2pPr>
            <a:lvl3pPr marL="1143000" indent="-228600" defTabSz="965200">
              <a:defRPr sz="2400" b="1">
                <a:solidFill>
                  <a:schemeClr val="tx2"/>
                </a:solidFill>
                <a:latin typeface="Arial" panose="020B0604020202020204" pitchFamily="34" charset="0"/>
              </a:defRPr>
            </a:lvl3pPr>
            <a:lvl4pPr marL="1600200" indent="-228600" defTabSz="965200">
              <a:defRPr sz="2400" b="1">
                <a:solidFill>
                  <a:schemeClr val="tx2"/>
                </a:solidFill>
                <a:latin typeface="Arial" panose="020B0604020202020204" pitchFamily="34" charset="0"/>
              </a:defRPr>
            </a:lvl4pPr>
            <a:lvl5pPr marL="2057400" indent="-228600" defTabSz="965200">
              <a:defRPr sz="2400" b="1">
                <a:solidFill>
                  <a:schemeClr val="tx2"/>
                </a:solidFill>
                <a:latin typeface="Arial" panose="020B0604020202020204" pitchFamily="34" charset="0"/>
              </a:defRPr>
            </a:lvl5pPr>
            <a:lvl6pPr marL="2514600" indent="-228600" defTabSz="965200"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5200"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5200"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5200" eaLnBrk="0" fontAlgn="base" hangingPunct="0">
              <a:spcBef>
                <a:spcPct val="0"/>
              </a:spcBef>
              <a:spcAft>
                <a:spcPct val="0"/>
              </a:spcAft>
              <a:defRPr sz="2400" b="1">
                <a:solidFill>
                  <a:schemeClr val="tx2"/>
                </a:solidFill>
                <a:latin typeface="Arial" panose="020B0604020202020204" pitchFamily="34" charset="0"/>
              </a:defRPr>
            </a:lvl9pPr>
          </a:lstStyle>
          <a:p>
            <a:fld id="{B985CCC6-CF94-4656-8327-5266F9109F83}" type="slidenum">
              <a:rPr lang="en-US" altLang="en-US" sz="1300">
                <a:solidFill>
                  <a:srgbClr val="000000"/>
                </a:solidFill>
                <a:latin typeface="Comic Sans MS" panose="030F0702030302020204" pitchFamily="66" charset="0"/>
              </a:rPr>
              <a:pPr/>
              <a:t>13</a:t>
            </a:fld>
            <a:endParaRPr lang="en-US" altLang="en-US" sz="1300">
              <a:solidFill>
                <a:srgbClr val="000000"/>
              </a:solidFill>
              <a:latin typeface="Comic Sans MS" panose="030F0702030302020204" pitchFamily="66" charset="0"/>
            </a:endParaRPr>
          </a:p>
        </p:txBody>
      </p:sp>
    </p:spTree>
    <p:extLst>
      <p:ext uri="{BB962C8B-B14F-4D97-AF65-F5344CB8AC3E}">
        <p14:creationId xmlns:p14="http://schemas.microsoft.com/office/powerpoint/2010/main" val="22510756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med" len="lg"/>
              </a14:hiddenLine>
            </a:ext>
          </a:extLst>
        </p:spPr>
        <p:txBody>
          <a:bodyPr/>
          <a:lstStyle/>
          <a:p>
            <a:r>
              <a:rPr lang="en-US" altLang="en-US">
                <a:latin typeface="Arial" panose="020B0604020202020204" pitchFamily="34" charset="0"/>
              </a:rPr>
              <a:t>No trash, garbage or waste overboard in waters of USA.  This or similarly worded decal is to be applied to boats 26 feet and longer as reminder to not pollute.  Applies to all boaters.</a:t>
            </a:r>
          </a:p>
          <a:p>
            <a:endParaRPr lang="en-US" altLang="en-US">
              <a:latin typeface="Arial" panose="020B0604020202020204" pitchFamily="34" charset="0"/>
            </a:endParaRPr>
          </a:p>
        </p:txBody>
      </p:sp>
      <p:sp>
        <p:nvSpPr>
          <p:cNvPr id="44036"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EEFD45C5-DF16-4151-84E5-601346C1AB4F}" type="slidenum">
              <a:rPr lang="en-US" altLang="en-US" sz="1300">
                <a:solidFill>
                  <a:schemeClr val="tx1"/>
                </a:solidFill>
                <a:latin typeface="Comic Sans MS" panose="030F0702030302020204" pitchFamily="66" charset="0"/>
              </a:rPr>
              <a:pPr/>
              <a:t>14</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12295684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1031"/>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AFAE8C00-85E1-4A0B-A7DC-D8F296C97F74}" type="slidenum">
              <a:rPr lang="en-US" altLang="en-US" sz="1300">
                <a:solidFill>
                  <a:srgbClr val="000000"/>
                </a:solidFill>
                <a:latin typeface="Comic Sans MS" panose="030F0702030302020204" pitchFamily="66" charset="0"/>
              </a:rPr>
              <a:pPr/>
              <a:t>15</a:t>
            </a:fld>
            <a:endParaRPr lang="en-US" altLang="en-US" sz="1300">
              <a:solidFill>
                <a:srgbClr val="000000"/>
              </a:solidFill>
              <a:latin typeface="Comic Sans MS" panose="030F0702030302020204" pitchFamily="66" charset="0"/>
            </a:endParaRPr>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med" len="lg"/>
              </a14:hiddenLine>
            </a:ext>
          </a:extLst>
        </p:spPr>
        <p:txBody>
          <a:bodyPr/>
          <a:lstStyle/>
          <a:p>
            <a:pPr algn="ctr"/>
            <a:r>
              <a:rPr lang="en-US" altLang="en-US" b="1" dirty="0">
                <a:latin typeface="Arial" panose="020B0604020202020204" pitchFamily="34" charset="0"/>
              </a:rPr>
              <a:t>Diving/Snorkeling Flags</a:t>
            </a:r>
          </a:p>
          <a:p>
            <a:r>
              <a:rPr lang="en-US" altLang="en-US" dirty="0">
                <a:latin typeface="Arial" panose="020B0604020202020204" pitchFamily="34" charset="0"/>
              </a:rPr>
              <a:t>“Diver down flag” shall be a red field of not less than 10 inches x 10 inches dimension with a white diagonal stripe not less than 1-1/2 inches wide running upper left to lower right. The flag shall be displayed at all times and be affixed to a separate flotation device. No such flag shall be attached to any navigational device or placed so as to obstruct boat traffic. Divers must come up within 100 feet of flag. All powerboats will remain a minimum distance of 100 feet away from the marker flag. The top of the flag shall be at least 3 feet above the surface of the water.</a:t>
            </a:r>
          </a:p>
          <a:p>
            <a:endParaRPr lang="en-US" altLang="en-US" b="1" dirty="0">
              <a:latin typeface="Arial" panose="020B0604020202020204" pitchFamily="34" charset="0"/>
            </a:endParaRPr>
          </a:p>
          <a:p>
            <a:r>
              <a:rPr lang="en-US" altLang="en-US" dirty="0">
                <a:latin typeface="Arial" panose="020B0604020202020204" pitchFamily="34" charset="0"/>
              </a:rPr>
              <a:t>Navigation Rules and Regulations regarding diving operations.</a:t>
            </a:r>
          </a:p>
          <a:p>
            <a:r>
              <a:rPr lang="en-US" altLang="en-US" dirty="0">
                <a:latin typeface="Arial" panose="020B0604020202020204" pitchFamily="34" charset="0"/>
              </a:rPr>
              <a:t>	Alfa Flag. Whenever the size of the vessel engaged in diving operations makes it impractical to exhibit all lights and shapes prescribed in paragraph (d) of Rule 27, as appropriate, the following instead shall be exhibited:</a:t>
            </a:r>
          </a:p>
          <a:p>
            <a:r>
              <a:rPr lang="en-US" altLang="en-US" dirty="0">
                <a:latin typeface="Arial" panose="020B0604020202020204" pitchFamily="34" charset="0"/>
              </a:rPr>
              <a:t>     1. at night - three all-around lights in a vertical line where they can best be scene.  The highest and lowest of these lights shall be red and the middle light shall be white.</a:t>
            </a:r>
          </a:p>
          <a:p>
            <a:r>
              <a:rPr lang="en-US" altLang="en-US" dirty="0">
                <a:latin typeface="Arial" panose="020B0604020202020204" pitchFamily="34" charset="0"/>
              </a:rPr>
              <a:t>     2. daylight - a rigid replica of the International Code flag “A” not less than 1 meter in height.  Measures shall be taken to ensure its all-round visibility.</a:t>
            </a:r>
          </a:p>
          <a:p>
            <a:endParaRPr lang="en-US" altLang="en-US" dirty="0">
              <a:latin typeface="Arial" panose="020B0604020202020204" pitchFamily="34" charset="0"/>
            </a:endParaRPr>
          </a:p>
          <a:p>
            <a:r>
              <a:rPr lang="en-US" altLang="en-US" dirty="0">
                <a:latin typeface="Arial" panose="020B0604020202020204" pitchFamily="34" charset="0"/>
              </a:rPr>
              <a:t>The “A” flag is a navigation signal indicating the vessel’s restricted maneuverability and does not pertain to the location of the diver.</a:t>
            </a:r>
          </a:p>
          <a:p>
            <a:endParaRPr lang="en-US" altLang="en-US" dirty="0">
              <a:latin typeface="Arial" panose="020B0604020202020204" pitchFamily="34" charset="0"/>
            </a:endParaRPr>
          </a:p>
          <a:p>
            <a:r>
              <a:rPr lang="en-US" b="1" dirty="0"/>
              <a:t>Scuba Diving and Snorkeling. –</a:t>
            </a:r>
            <a:r>
              <a:rPr lang="en-US" dirty="0"/>
              <a:t> </a:t>
            </a:r>
            <a:br>
              <a:rPr lang="en-US" dirty="0"/>
            </a:br>
            <a:r>
              <a:rPr lang="en-US" dirty="0"/>
              <a:t>    I. Any person engaged in scuba diving on any of the public waters of the state and any person engaged in snorkeling in normally traveled navigable public waters shall have a diver's flag, consisting of a red flag with a diagonal white stripe, displayed indicating that diving activities are in progress. The bottom of said flag shall extend at least 3 feet above the surface of the water, the view of which shall be unobstructed for 360 degrees. </a:t>
            </a:r>
            <a:br>
              <a:rPr lang="en-US" dirty="0"/>
            </a:br>
            <a:r>
              <a:rPr lang="en-US" dirty="0"/>
              <a:t>    II. Any person engaged in scuba diving or snorkeling shall remain within 75 feet of their dive flag. Boaters shall remain a minimum of 150 feet away from any posted dive flag, unless there are circumstances which prevent the operator from maintaining a minimum of 150 feet, in which case the operator shall maintain headway speed. </a:t>
            </a:r>
            <a:br>
              <a:rPr lang="en-US" dirty="0"/>
            </a:br>
            <a:r>
              <a:rPr lang="en-US" dirty="0"/>
              <a:t>    III. The commissioner of safety may adopt rules pursuant to RSA 541-A relative to restricting scuba diving between sunset and sunrise. </a:t>
            </a:r>
            <a:endParaRPr lang="en-US" altLang="en-US"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p:txBody>
      </p:sp>
    </p:spTree>
    <p:extLst>
      <p:ext uri="{BB962C8B-B14F-4D97-AF65-F5344CB8AC3E}">
        <p14:creationId xmlns:p14="http://schemas.microsoft.com/office/powerpoint/2010/main" val="40783744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1031"/>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F8A7FA9A-6B80-4893-A29E-AAA8FD41974E}" type="slidenum">
              <a:rPr lang="en-US" altLang="en-US" sz="1300">
                <a:solidFill>
                  <a:schemeClr val="tx1"/>
                </a:solidFill>
                <a:latin typeface="Comic Sans MS" panose="030F0702030302020204" pitchFamily="66" charset="0"/>
              </a:rPr>
              <a:pPr/>
              <a:t>16</a:t>
            </a:fld>
            <a:endParaRPr lang="en-US" altLang="en-US" sz="1300">
              <a:solidFill>
                <a:schemeClr val="tx1"/>
              </a:solidFill>
              <a:latin typeface="Comic Sans MS" panose="030F0702030302020204" pitchFamily="66" charset="0"/>
            </a:endParaRPr>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xfrm>
            <a:off x="457200" y="4343400"/>
            <a:ext cx="5943600" cy="4343400"/>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med" len="lg"/>
              </a14:hiddenLine>
            </a:ext>
          </a:extLst>
        </p:spPr>
        <p:txBody>
          <a:bodyPr/>
          <a:lstStyle/>
          <a:p>
            <a:pPr marL="228600" indent="-228600" algn="ctr"/>
            <a:r>
              <a:rPr lang="en-US" altLang="en-US" b="1" dirty="0">
                <a:latin typeface="Arial" panose="020B0604020202020204" pitchFamily="34" charset="0"/>
              </a:rPr>
              <a:t>Waste and Trash, continued</a:t>
            </a:r>
          </a:p>
          <a:p>
            <a:pPr marL="228600" indent="-228600"/>
            <a:endParaRPr lang="en-US" altLang="en-US" b="1" dirty="0">
              <a:latin typeface="Arial" panose="020B0604020202020204" pitchFamily="34" charset="0"/>
            </a:endParaRPr>
          </a:p>
          <a:p>
            <a:pPr marL="228600" indent="-228600"/>
            <a:r>
              <a:rPr lang="en-US" altLang="en-US" dirty="0">
                <a:latin typeface="Arial" panose="020B0604020202020204" pitchFamily="34" charset="0"/>
              </a:rPr>
              <a:t>The discharge of oil and hazardous substances is strictly prohibited by the regulations issued under the Federal Water Pollution Control Act. This act requires all boats with propulsion machinery to have a capacity to retain oil mixtures onboard. </a:t>
            </a:r>
          </a:p>
          <a:p>
            <a:pPr marL="228600" indent="-228600"/>
            <a:endParaRPr lang="en-US" altLang="en-US" dirty="0">
              <a:latin typeface="Arial" panose="020B0604020202020204" pitchFamily="34" charset="0"/>
            </a:endParaRPr>
          </a:p>
          <a:p>
            <a:pPr marL="228600" indent="-228600">
              <a:buFontTx/>
              <a:buAutoNum type="arabicPeriod"/>
            </a:pPr>
            <a:r>
              <a:rPr lang="en-US" altLang="en-US" dirty="0">
                <a:latin typeface="Arial" panose="020B0604020202020204" pitchFamily="34" charset="0"/>
              </a:rPr>
              <a:t>You are not allowed to discharge oil or hazardous substances.</a:t>
            </a:r>
          </a:p>
          <a:p>
            <a:pPr marL="228600" indent="-228600">
              <a:buFontTx/>
              <a:buAutoNum type="arabicPeriod"/>
            </a:pPr>
            <a:r>
              <a:rPr lang="en-US" altLang="en-US" dirty="0">
                <a:latin typeface="Arial" panose="020B0604020202020204" pitchFamily="34" charset="0"/>
              </a:rPr>
              <a:t>You are not allowed to sump oil into the bilge of the boat without means for proper disposal.</a:t>
            </a:r>
          </a:p>
          <a:p>
            <a:pPr marL="228600" indent="-228600">
              <a:buFontTx/>
              <a:buAutoNum type="arabicPeriod"/>
            </a:pPr>
            <a:r>
              <a:rPr lang="en-US" altLang="en-US" dirty="0">
                <a:latin typeface="Arial" panose="020B0604020202020204" pitchFamily="34" charset="0"/>
              </a:rPr>
              <a:t>You must discharge oil wastes to a reception facility.</a:t>
            </a:r>
          </a:p>
          <a:p>
            <a:pPr marL="228600" indent="-228600">
              <a:buFontTx/>
              <a:buAutoNum type="arabicPeriod"/>
            </a:pPr>
            <a:r>
              <a:rPr lang="en-US" altLang="en-US" dirty="0">
                <a:latin typeface="Arial" panose="020B0604020202020204" pitchFamily="34" charset="0"/>
              </a:rPr>
              <a:t>On recreational boats a bailer or bucket is adequate.</a:t>
            </a:r>
          </a:p>
          <a:p>
            <a:pPr marL="228600" indent="-228600">
              <a:buFontTx/>
              <a:buAutoNum type="arabicPeriod"/>
            </a:pPr>
            <a:r>
              <a:rPr lang="en-US" altLang="en-US" dirty="0">
                <a:latin typeface="Arial" panose="020B0604020202020204" pitchFamily="34" charset="0"/>
              </a:rPr>
              <a:t>You must immediately notify the U.S. Coast Guard if your boat discharges oil or hazardous substances in the water. Call toll free 1-800-424-8802. Report the discharge’s location, color, source, substances, size and time observed.</a:t>
            </a:r>
          </a:p>
          <a:p>
            <a:pPr marL="228600" indent="-228600">
              <a:buFontTx/>
              <a:buAutoNum type="arabicPeriod"/>
            </a:pPr>
            <a:r>
              <a:rPr lang="en-US" altLang="en-US" dirty="0">
                <a:latin typeface="Arial" panose="020B0604020202020204" pitchFamily="34" charset="0"/>
              </a:rPr>
              <a:t>If your boat is 26’ or longer you must display a 5” x 8” placard made of durable material fixed in a conspicuous place in the machinery spaces, or at the bilge pump control station stating the following:</a:t>
            </a:r>
          </a:p>
          <a:p>
            <a:pPr marL="228600" indent="-228600">
              <a:buFontTx/>
              <a:buAutoNum type="arabicPeriod"/>
            </a:pPr>
            <a:endParaRPr lang="en-US" altLang="en-US" dirty="0">
              <a:latin typeface="Arial" panose="020B0604020202020204" pitchFamily="34" charset="0"/>
            </a:endParaRPr>
          </a:p>
          <a:p>
            <a:pPr marL="228600" indent="-228600"/>
            <a:r>
              <a:rPr lang="en-US" altLang="en-US" dirty="0">
                <a:latin typeface="Arial" panose="020B0604020202020204" pitchFamily="34" charset="0"/>
              </a:rPr>
              <a:t>	</a:t>
            </a:r>
          </a:p>
        </p:txBody>
      </p:sp>
    </p:spTree>
    <p:extLst>
      <p:ext uri="{BB962C8B-B14F-4D97-AF65-F5344CB8AC3E}">
        <p14:creationId xmlns:p14="http://schemas.microsoft.com/office/powerpoint/2010/main" val="5505385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1031"/>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DD6372CC-C5CE-4E75-BEC8-C8668DC25398}" type="slidenum">
              <a:rPr lang="en-US" altLang="en-US" sz="1300">
                <a:solidFill>
                  <a:schemeClr val="tx1"/>
                </a:solidFill>
                <a:latin typeface="Comic Sans MS" panose="030F0702030302020204" pitchFamily="66" charset="0"/>
              </a:rPr>
              <a:pPr/>
              <a:t>17</a:t>
            </a:fld>
            <a:endParaRPr lang="en-US" altLang="en-US" sz="1300">
              <a:solidFill>
                <a:schemeClr val="tx1"/>
              </a:solidFill>
              <a:latin typeface="Comic Sans MS" panose="030F0702030302020204" pitchFamily="66" charset="0"/>
            </a:endParaRPr>
          </a:p>
        </p:txBody>
      </p:sp>
      <p:sp>
        <p:nvSpPr>
          <p:cNvPr id="47107"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med" len="lg"/>
              </a14:hiddenLine>
            </a:ext>
          </a:extLst>
        </p:spPr>
        <p:txBody>
          <a:bodyPr/>
          <a:lstStyle/>
          <a:p>
            <a:pPr algn="ctr">
              <a:defRPr/>
            </a:pPr>
            <a:r>
              <a:rPr lang="en-US" altLang="en-US" dirty="0"/>
              <a:t>ND Aquatic Nuisances</a:t>
            </a:r>
          </a:p>
          <a:p>
            <a:pPr algn="ctr">
              <a:defRPr/>
            </a:pPr>
            <a:endParaRPr lang="en-US" altLang="en-US" dirty="0"/>
          </a:p>
          <a:p>
            <a:pPr algn="just">
              <a:defRPr/>
            </a:pPr>
            <a:r>
              <a:rPr lang="en-US" altLang="en-US" dirty="0"/>
              <a:t> </a:t>
            </a:r>
          </a:p>
          <a:p>
            <a:r>
              <a:rPr lang="en-US" sz="1200" kern="1200" dirty="0">
                <a:solidFill>
                  <a:schemeClr val="tx1"/>
                </a:solidFill>
                <a:effectLst/>
                <a:latin typeface="Times New Roman" charset="0"/>
                <a:ea typeface="Times New Roman" charset="0"/>
                <a:cs typeface="Times New Roman" charset="0"/>
              </a:rPr>
              <a:t>Help Protect North Dakota Waters for the Future Aquatic nuisance species are nonnative plants and animals that threaten our lakes and streams. They are very difficult to control once they become established, and can be moved accidentally on boats, trailers and other equipment. Three simple steps can prevent the spread of ANS:</a:t>
            </a:r>
          </a:p>
          <a:p>
            <a:r>
              <a:rPr lang="en-US" sz="1200" kern="1200" dirty="0">
                <a:solidFill>
                  <a:schemeClr val="tx1"/>
                </a:solidFill>
                <a:effectLst/>
                <a:latin typeface="Times New Roman" charset="0"/>
                <a:ea typeface="Times New Roman" charset="0"/>
                <a:cs typeface="Times New Roman" charset="0"/>
              </a:rPr>
              <a:t>Clean - Inspect all equipment and remove any plants, animals, and mud before leaving a water access site.</a:t>
            </a:r>
          </a:p>
          <a:p>
            <a:r>
              <a:rPr lang="en-US" sz="1200" kern="1200" dirty="0">
                <a:solidFill>
                  <a:schemeClr val="tx1"/>
                </a:solidFill>
                <a:effectLst/>
                <a:latin typeface="Times New Roman" charset="0"/>
                <a:ea typeface="Times New Roman" charset="0"/>
                <a:cs typeface="Times New Roman" charset="0"/>
              </a:rPr>
              <a:t>Drain - Allow all water to drain completely before leaving the water access site.</a:t>
            </a:r>
          </a:p>
          <a:p>
            <a:r>
              <a:rPr lang="en-US" sz="1200" kern="1200" dirty="0">
                <a:solidFill>
                  <a:schemeClr val="tx1"/>
                </a:solidFill>
                <a:effectLst/>
                <a:latin typeface="Times New Roman" charset="0"/>
                <a:ea typeface="Times New Roman" charset="0"/>
                <a:cs typeface="Times New Roman" charset="0"/>
              </a:rPr>
              <a:t>Dry - Allow all equipment to dry completely or wash with hot water (140°F) before using again.</a:t>
            </a:r>
          </a:p>
          <a:p>
            <a:pPr marL="0" indent="0">
              <a:buFontTx/>
              <a:buNone/>
              <a:defRPr/>
            </a:pPr>
            <a:endParaRPr lang="en-US" altLang="en-US" baseline="0" dirty="0"/>
          </a:p>
          <a:p>
            <a:pPr marL="0" indent="0">
              <a:buFontTx/>
              <a:buNone/>
              <a:defRPr/>
            </a:pPr>
            <a:r>
              <a:rPr lang="en-US" sz="1200" kern="1200" dirty="0">
                <a:solidFill>
                  <a:schemeClr val="tx1"/>
                </a:solidFill>
                <a:effectLst/>
                <a:latin typeface="Times New Roman" charset="0"/>
                <a:ea typeface="Times New Roman" charset="0"/>
                <a:cs typeface="Times New Roman" charset="0"/>
              </a:rPr>
              <a:t>North Dakota law requires that boats be free of aquatic vegetation, be drained completely, and that drain plugs be out whenever not in use. Additional regulations apply to the use of live bait.</a:t>
            </a:r>
            <a:endParaRPr lang="en-US" altLang="en-US" baseline="0" dirty="0"/>
          </a:p>
          <a:p>
            <a:pPr marL="0" indent="0">
              <a:buFontTx/>
              <a:buNone/>
              <a:defRPr/>
            </a:pPr>
            <a:endParaRPr lang="en-US" dirty="0">
              <a:latin typeface="Arial"/>
            </a:endParaRPr>
          </a:p>
        </p:txBody>
      </p:sp>
    </p:spTree>
    <p:extLst>
      <p:ext uri="{BB962C8B-B14F-4D97-AF65-F5344CB8AC3E}">
        <p14:creationId xmlns:p14="http://schemas.microsoft.com/office/powerpoint/2010/main" val="42088859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p>
            <a:r>
              <a:rPr lang="en-US" altLang="en-US" b="1" dirty="0">
                <a:latin typeface="Arial" panose="020B0604020202020204" pitchFamily="34" charset="0"/>
              </a:rPr>
              <a:t>ND Accident Reports.</a:t>
            </a:r>
          </a:p>
          <a:p>
            <a:r>
              <a:rPr lang="en-US" sz="1200" kern="1200" dirty="0">
                <a:solidFill>
                  <a:schemeClr val="tx1"/>
                </a:solidFill>
                <a:effectLst/>
                <a:latin typeface="Times New Roman" charset="0"/>
                <a:ea typeface="Times New Roman" charset="0"/>
                <a:cs typeface="Times New Roman" charset="0"/>
              </a:rPr>
              <a:t>The operator/owner of a vessel used for recreational purposes is required to file a report in writing whenever an accident results in: loss of life or disappearance from a vessel; an injury which requires medical treatment beyond first aid; or property damage in excess of $2,000 or complete loss of the vessel. Reports in death and injury cases must be submitted within 48 hours. Reports in other cases must be submitted within five days. Reports must be submitted to the reporting authority in the state where the accident occurred. For more information contact the Department.</a:t>
            </a:r>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p:txBody>
      </p:sp>
      <p:sp>
        <p:nvSpPr>
          <p:cNvPr id="30724"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D5ADAE7D-8C01-40D6-83CB-420B48A2AF1C}" type="slidenum">
              <a:rPr lang="en-US" altLang="en-US" sz="1300">
                <a:solidFill>
                  <a:schemeClr val="tx1"/>
                </a:solidFill>
                <a:latin typeface="Comic Sans MS" panose="030F0702030302020204" pitchFamily="66" charset="0"/>
              </a:rPr>
              <a:pPr/>
              <a:t>18</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29620601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p>
            <a:pPr algn="just"/>
            <a:r>
              <a:rPr lang="en-US" altLang="en-US" b="1" dirty="0">
                <a:latin typeface="Arial" panose="020B0604020202020204" pitchFamily="34" charset="0"/>
              </a:rPr>
              <a:t>Accident Reports.</a:t>
            </a:r>
          </a:p>
          <a:p>
            <a:pPr algn="just"/>
            <a:r>
              <a:rPr lang="en-US" altLang="en-US" dirty="0">
                <a:latin typeface="Arial" panose="020B0604020202020204" pitchFamily="34" charset="0"/>
              </a:rPr>
              <a:t>File a full description of the incident with the </a:t>
            </a:r>
            <a:r>
              <a:rPr lang="en-US" altLang="en-US" dirty="0">
                <a:solidFill>
                  <a:schemeClr val="bg1"/>
                </a:solidFill>
                <a:latin typeface="Arial" panose="020B0604020202020204" pitchFamily="34" charset="0"/>
              </a:rPr>
              <a:t>North Dakota Game and Fish </a:t>
            </a:r>
            <a:r>
              <a:rPr lang="en-US" altLang="en-US" dirty="0">
                <a:solidFill>
                  <a:schemeClr val="bg1"/>
                </a:solidFill>
              </a:rPr>
              <a:t>Department</a:t>
            </a:r>
            <a:r>
              <a:rPr lang="en-US" altLang="en-US" dirty="0">
                <a:latin typeface="Arial" panose="020B0604020202020204" pitchFamily="34" charset="0"/>
              </a:rPr>
              <a:t>.</a:t>
            </a:r>
          </a:p>
          <a:p>
            <a:endParaRPr lang="en-US" altLang="en-US" dirty="0">
              <a:latin typeface="Arial" panose="020B0604020202020204" pitchFamily="34" charset="0"/>
            </a:endParaRPr>
          </a:p>
        </p:txBody>
      </p:sp>
      <p:sp>
        <p:nvSpPr>
          <p:cNvPr id="31748"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EBD22F60-2EF8-4CAD-B4F1-C92515D58A29}" type="slidenum">
              <a:rPr lang="en-US" altLang="en-US" sz="1300">
                <a:solidFill>
                  <a:schemeClr val="tx1"/>
                </a:solidFill>
                <a:latin typeface="Comic Sans MS" panose="030F0702030302020204" pitchFamily="66" charset="0"/>
              </a:rPr>
              <a:pPr/>
              <a:t>19</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31590602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l">
              <a:spcBef>
                <a:spcPct val="0"/>
              </a:spcBef>
              <a:buNone/>
            </a:pPr>
            <a:r>
              <a:rPr lang="en-US" dirty="0"/>
              <a:t>Contact the </a:t>
            </a:r>
            <a:r>
              <a:rPr lang="en-US" altLang="en-US" dirty="0">
                <a:solidFill>
                  <a:schemeClr val="bg1"/>
                </a:solidFill>
                <a:latin typeface="Arial" panose="020B0604020202020204" pitchFamily="34" charset="0"/>
              </a:rPr>
              <a:t>North Dakota Game and Fish </a:t>
            </a:r>
            <a:r>
              <a:rPr lang="en-US" altLang="en-US" dirty="0">
                <a:solidFill>
                  <a:schemeClr val="bg1"/>
                </a:solidFill>
              </a:rPr>
              <a:t>Department at</a:t>
            </a:r>
            <a:r>
              <a:rPr lang="en-US" dirty="0">
                <a:latin typeface="Arial" panose="020B0604020202020204" pitchFamily="34" charset="0"/>
                <a:ea typeface="Times New Roman" charset="0"/>
                <a:cs typeface="Arial" panose="020B0604020202020204" pitchFamily="34" charset="0"/>
              </a:rPr>
              <a:t>100 N. Bismarck Expressway</a:t>
            </a:r>
            <a:br>
              <a:rPr lang="en-US" dirty="0">
                <a:latin typeface="Arial" panose="020B0604020202020204" pitchFamily="34" charset="0"/>
                <a:ea typeface="Times New Roman" charset="0"/>
                <a:cs typeface="Arial" panose="020B0604020202020204" pitchFamily="34" charset="0"/>
              </a:rPr>
            </a:br>
            <a:r>
              <a:rPr lang="en-US" dirty="0">
                <a:latin typeface="Arial" panose="020B0604020202020204" pitchFamily="34" charset="0"/>
                <a:ea typeface="Times New Roman" charset="0"/>
                <a:cs typeface="Arial" panose="020B0604020202020204" pitchFamily="34" charset="0"/>
              </a:rPr>
              <a:t>Bismarck, ND 58501</a:t>
            </a:r>
            <a:br>
              <a:rPr lang="en-US" dirty="0">
                <a:latin typeface="Arial" panose="020B0604020202020204" pitchFamily="34" charset="0"/>
                <a:ea typeface="Times New Roman" charset="0"/>
                <a:cs typeface="Arial" panose="020B0604020202020204" pitchFamily="34" charset="0"/>
              </a:rPr>
            </a:br>
            <a:endParaRPr lang="en-US" dirty="0"/>
          </a:p>
        </p:txBody>
      </p:sp>
      <p:sp>
        <p:nvSpPr>
          <p:cNvPr id="4" name="Slide Number Placeholder 3"/>
          <p:cNvSpPr>
            <a:spLocks noGrp="1"/>
          </p:cNvSpPr>
          <p:nvPr>
            <p:ph type="sldNum" sz="quarter" idx="10"/>
          </p:nvPr>
        </p:nvSpPr>
        <p:spPr/>
        <p:txBody>
          <a:bodyPr/>
          <a:lstStyle/>
          <a:p>
            <a:fld id="{CB895E6D-782B-2C44-B6B7-9A23B8F0A431}" type="slidenum">
              <a:rPr lang="en-US" altLang="x-none" smtClean="0"/>
              <a:pPr/>
              <a:t>20</a:t>
            </a:fld>
            <a:endParaRPr lang="en-US" altLang="x-none"/>
          </a:p>
        </p:txBody>
      </p:sp>
    </p:spTree>
    <p:extLst>
      <p:ext uri="{BB962C8B-B14F-4D97-AF65-F5344CB8AC3E}">
        <p14:creationId xmlns:p14="http://schemas.microsoft.com/office/powerpoint/2010/main" val="22471271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p>
            <a:r>
              <a:rPr lang="en-US" altLang="en-US" dirty="0">
                <a:latin typeface="Arial" panose="020B0604020202020204" pitchFamily="34" charset="0"/>
                <a:cs typeface="Arial" panose="020B0604020202020204" pitchFamily="34" charset="0"/>
              </a:rPr>
              <a:t>The final examination includes a ten-question North Dakota supplemental assessment of learning regulations discussed in this section.</a:t>
            </a:r>
          </a:p>
          <a:p>
            <a:endParaRPr lang="en-US" altLang="en-US" dirty="0">
              <a:latin typeface="Arial" panose="020B0604020202020204" pitchFamily="34" charset="0"/>
              <a:cs typeface="Arial" panose="020B0604020202020204" pitchFamily="34" charset="0"/>
            </a:endParaRPr>
          </a:p>
          <a:p>
            <a:r>
              <a:rPr lang="en-US" altLang="en-US" dirty="0">
                <a:latin typeface="Arial" panose="020B0604020202020204" pitchFamily="34" charset="0"/>
                <a:cs typeface="Arial" panose="020B0604020202020204" pitchFamily="34" charset="0"/>
              </a:rPr>
              <a:t>Some definitions:</a:t>
            </a:r>
          </a:p>
          <a:p>
            <a:endParaRPr lang="en-US" altLang="en-US" dirty="0">
              <a:latin typeface="Arial" panose="020B0604020202020204" pitchFamily="34" charset="0"/>
              <a:cs typeface="Arial" panose="020B0604020202020204" pitchFamily="34" charset="0"/>
            </a:endParaRPr>
          </a:p>
          <a:p>
            <a:r>
              <a:rPr lang="en-US" sz="1200" b="1" kern="1200" dirty="0">
                <a:solidFill>
                  <a:schemeClr val="tx1"/>
                </a:solidFill>
                <a:effectLst/>
                <a:latin typeface="Times New Roman" charset="0"/>
                <a:ea typeface="Times New Roman" charset="0"/>
                <a:cs typeface="Times New Roman" charset="0"/>
              </a:rPr>
              <a:t>Definitions</a:t>
            </a:r>
          </a:p>
          <a:p>
            <a:r>
              <a:rPr lang="en-US" sz="1200" kern="1200" dirty="0">
                <a:solidFill>
                  <a:schemeClr val="tx1"/>
                </a:solidFill>
                <a:effectLst/>
                <a:latin typeface="Times New Roman" charset="0"/>
                <a:ea typeface="Times New Roman" charset="0"/>
                <a:cs typeface="Times New Roman" charset="0"/>
              </a:rPr>
              <a:t>"Associated equipment" means: </a:t>
            </a:r>
          </a:p>
          <a:p>
            <a:pPr lvl="1"/>
            <a:r>
              <a:rPr lang="en-US" sz="1200" kern="1200" dirty="0">
                <a:solidFill>
                  <a:schemeClr val="tx1"/>
                </a:solidFill>
                <a:effectLst/>
                <a:latin typeface="Times New Roman" charset="0"/>
                <a:ea typeface="Times New Roman" charset="0"/>
                <a:cs typeface="Times New Roman" charset="0"/>
              </a:rPr>
              <a:t>Any system, part or component of a boat as originally manufactured, or any similar part or component manufactured or sold for replacement, repair or improvement of such system, part or component;</a:t>
            </a:r>
          </a:p>
          <a:p>
            <a:pPr lvl="1"/>
            <a:r>
              <a:rPr lang="en-US" sz="1200" kern="1200" dirty="0">
                <a:solidFill>
                  <a:schemeClr val="tx1"/>
                </a:solidFill>
                <a:effectLst/>
                <a:latin typeface="Times New Roman" charset="0"/>
                <a:ea typeface="Times New Roman" charset="0"/>
                <a:cs typeface="Times New Roman" charset="0"/>
              </a:rPr>
              <a:t>Any accessory or equipment for, or appurtenance to, a boat; and</a:t>
            </a:r>
          </a:p>
          <a:p>
            <a:pPr lvl="1"/>
            <a:r>
              <a:rPr lang="en-US" sz="1200" kern="1200" dirty="0">
                <a:solidFill>
                  <a:schemeClr val="tx1"/>
                </a:solidFill>
                <a:effectLst/>
                <a:latin typeface="Times New Roman" charset="0"/>
                <a:ea typeface="Times New Roman" charset="0"/>
                <a:cs typeface="Times New Roman" charset="0"/>
              </a:rPr>
              <a:t>Any marine safety article, accessory or equipment intended for use by a person on board a boat; but</a:t>
            </a:r>
          </a:p>
          <a:p>
            <a:pPr lvl="1"/>
            <a:r>
              <a:rPr lang="en-US" sz="1200" kern="1200" dirty="0">
                <a:solidFill>
                  <a:schemeClr val="tx1"/>
                </a:solidFill>
                <a:effectLst/>
                <a:latin typeface="Times New Roman" charset="0"/>
                <a:ea typeface="Times New Roman" charset="0"/>
                <a:cs typeface="Times New Roman" charset="0"/>
              </a:rPr>
              <a:t>Excluding radio equipment.</a:t>
            </a:r>
          </a:p>
          <a:p>
            <a:r>
              <a:rPr lang="en-US" sz="1200" kern="1200" dirty="0">
                <a:solidFill>
                  <a:schemeClr val="tx1"/>
                </a:solidFill>
                <a:effectLst/>
                <a:latin typeface="Times New Roman" charset="0"/>
                <a:ea typeface="Times New Roman" charset="0"/>
                <a:cs typeface="Times New Roman" charset="0"/>
              </a:rPr>
              <a:t>"Boat" means any vessel: </a:t>
            </a:r>
          </a:p>
          <a:p>
            <a:pPr lvl="1"/>
            <a:r>
              <a:rPr lang="en-US" sz="1200" kern="1200" dirty="0">
                <a:solidFill>
                  <a:schemeClr val="tx1"/>
                </a:solidFill>
                <a:effectLst/>
                <a:latin typeface="Times New Roman" charset="0"/>
                <a:ea typeface="Times New Roman" charset="0"/>
                <a:cs typeface="Times New Roman" charset="0"/>
              </a:rPr>
              <a:t>Manufactured or used primarily for noncommercial use;</a:t>
            </a:r>
          </a:p>
          <a:p>
            <a:pPr lvl="1"/>
            <a:r>
              <a:rPr lang="en-US" sz="1200" kern="1200" dirty="0">
                <a:solidFill>
                  <a:schemeClr val="tx1"/>
                </a:solidFill>
                <a:effectLst/>
                <a:latin typeface="Times New Roman" charset="0"/>
                <a:ea typeface="Times New Roman" charset="0"/>
                <a:cs typeface="Times New Roman" charset="0"/>
              </a:rPr>
              <a:t>Leased, rented or chartered to another for the latter's noncommercial use; or</a:t>
            </a:r>
          </a:p>
          <a:p>
            <a:pPr lvl="1"/>
            <a:r>
              <a:rPr lang="en-US" sz="1200" kern="1200" dirty="0">
                <a:solidFill>
                  <a:schemeClr val="tx1"/>
                </a:solidFill>
                <a:effectLst/>
                <a:latin typeface="Times New Roman" charset="0"/>
                <a:ea typeface="Times New Roman" charset="0"/>
                <a:cs typeface="Times New Roman" charset="0"/>
              </a:rPr>
              <a:t>Engaged in the carrying of six or fewer passengers.</a:t>
            </a:r>
          </a:p>
          <a:p>
            <a:r>
              <a:rPr lang="en-US" sz="1200" kern="1200" dirty="0">
                <a:solidFill>
                  <a:schemeClr val="tx1"/>
                </a:solidFill>
                <a:effectLst/>
                <a:latin typeface="Times New Roman" charset="0"/>
                <a:ea typeface="Times New Roman" charset="0"/>
                <a:cs typeface="Times New Roman" charset="0"/>
              </a:rPr>
              <a:t>"Manufacturer" means any person engaged in: </a:t>
            </a:r>
          </a:p>
          <a:p>
            <a:pPr lvl="1"/>
            <a:r>
              <a:rPr lang="en-US" sz="1200" kern="1200" dirty="0">
                <a:solidFill>
                  <a:schemeClr val="tx1"/>
                </a:solidFill>
                <a:effectLst/>
                <a:latin typeface="Times New Roman" charset="0"/>
                <a:ea typeface="Times New Roman" charset="0"/>
                <a:cs typeface="Times New Roman" charset="0"/>
              </a:rPr>
              <a:t>The manufacture, construction or assembly of boats or associated equipment;</a:t>
            </a:r>
          </a:p>
          <a:p>
            <a:pPr lvl="1"/>
            <a:r>
              <a:rPr lang="en-US" sz="1200" kern="1200" dirty="0">
                <a:solidFill>
                  <a:schemeClr val="tx1"/>
                </a:solidFill>
                <a:effectLst/>
                <a:latin typeface="Times New Roman" charset="0"/>
                <a:ea typeface="Times New Roman" charset="0"/>
                <a:cs typeface="Times New Roman" charset="0"/>
              </a:rPr>
              <a:t>The manufacture or construction of components for boats and associated equipment to be sold for subsequent assembly; and</a:t>
            </a:r>
          </a:p>
          <a:p>
            <a:pPr lvl="1"/>
            <a:r>
              <a:rPr lang="en-US" sz="1200" kern="1200" dirty="0">
                <a:solidFill>
                  <a:schemeClr val="tx1"/>
                </a:solidFill>
                <a:effectLst/>
                <a:latin typeface="Times New Roman" charset="0"/>
                <a:ea typeface="Times New Roman" charset="0"/>
                <a:cs typeface="Times New Roman" charset="0"/>
              </a:rPr>
              <a:t>The importation into the state for sale of boats, associated equipment or components thereof.</a:t>
            </a:r>
          </a:p>
          <a:p>
            <a:r>
              <a:rPr lang="en-US" sz="1200" kern="1200" dirty="0">
                <a:solidFill>
                  <a:schemeClr val="tx1"/>
                </a:solidFill>
                <a:effectLst/>
                <a:latin typeface="Times New Roman" charset="0"/>
                <a:ea typeface="Times New Roman" charset="0"/>
                <a:cs typeface="Times New Roman" charset="0"/>
              </a:rPr>
              <a:t>"Motorboat" means any vessel propelled by machinery, whether or not the machinery is the principal source of propulsion. The term does not include a vessel having a valid marine document issued by the U.S. Bureau of Customs or any federal agency successor thereto.</a:t>
            </a:r>
          </a:p>
          <a:p>
            <a:r>
              <a:rPr lang="en-US" sz="1200" kern="1200" dirty="0">
                <a:solidFill>
                  <a:schemeClr val="tx1"/>
                </a:solidFill>
                <a:effectLst/>
                <a:latin typeface="Times New Roman" charset="0"/>
                <a:ea typeface="Times New Roman" charset="0"/>
                <a:cs typeface="Times New Roman" charset="0"/>
              </a:rPr>
              <a:t>"Operate" means to navigate or otherwise use a motorboat or a vessel.</a:t>
            </a:r>
          </a:p>
          <a:p>
            <a:r>
              <a:rPr lang="en-US" sz="1200" kern="1200" dirty="0">
                <a:solidFill>
                  <a:schemeClr val="tx1"/>
                </a:solidFill>
                <a:effectLst/>
                <a:latin typeface="Times New Roman" charset="0"/>
                <a:ea typeface="Times New Roman" charset="0"/>
                <a:cs typeface="Times New Roman" charset="0"/>
              </a:rPr>
              <a:t>"Owner" means a person, other than a lienholder, having property in or title to a motorboat. The term includes a person entitled to the use or possession of a motorboat subject to an interest in another person, reserved or created by agreement and securing payment or performance of an obligation, but the term excludes a lessee under a lease not intended as security.</a:t>
            </a:r>
          </a:p>
          <a:p>
            <a:r>
              <a:rPr lang="en-US" sz="1200" kern="1200" dirty="0">
                <a:solidFill>
                  <a:schemeClr val="tx1"/>
                </a:solidFill>
                <a:effectLst/>
                <a:latin typeface="Times New Roman" charset="0"/>
                <a:ea typeface="Times New Roman" charset="0"/>
                <a:cs typeface="Times New Roman" charset="0"/>
              </a:rPr>
              <a:t>"Passenger" means every person carried on board a vessel other than: </a:t>
            </a:r>
          </a:p>
          <a:p>
            <a:pPr lvl="1"/>
            <a:r>
              <a:rPr lang="en-US" sz="1200" kern="1200" dirty="0">
                <a:solidFill>
                  <a:schemeClr val="tx1"/>
                </a:solidFill>
                <a:effectLst/>
                <a:latin typeface="Times New Roman" charset="0"/>
                <a:ea typeface="Times New Roman" charset="0"/>
                <a:cs typeface="Times New Roman" charset="0"/>
              </a:rPr>
              <a:t>The owner or the owner's representative;</a:t>
            </a:r>
          </a:p>
          <a:p>
            <a:pPr lvl="1"/>
            <a:r>
              <a:rPr lang="en-US" sz="1200" kern="1200" dirty="0">
                <a:solidFill>
                  <a:schemeClr val="tx1"/>
                </a:solidFill>
                <a:effectLst/>
                <a:latin typeface="Times New Roman" charset="0"/>
                <a:ea typeface="Times New Roman" charset="0"/>
                <a:cs typeface="Times New Roman" charset="0"/>
              </a:rPr>
              <a:t>The operator;</a:t>
            </a:r>
          </a:p>
          <a:p>
            <a:pPr lvl="1"/>
            <a:r>
              <a:rPr lang="en-US" sz="1200" kern="1200" dirty="0">
                <a:solidFill>
                  <a:schemeClr val="tx1"/>
                </a:solidFill>
                <a:effectLst/>
                <a:latin typeface="Times New Roman" charset="0"/>
                <a:ea typeface="Times New Roman" charset="0"/>
                <a:cs typeface="Times New Roman" charset="0"/>
              </a:rPr>
              <a:t>Bona fide members of the crew engaged in the business of the vessel who have contributed no consideration for their carriage and who are paid for their services; or</a:t>
            </a:r>
          </a:p>
          <a:p>
            <a:pPr lvl="1"/>
            <a:r>
              <a:rPr lang="en-US" sz="1200" kern="1200" dirty="0">
                <a:solidFill>
                  <a:schemeClr val="tx1"/>
                </a:solidFill>
                <a:effectLst/>
                <a:latin typeface="Times New Roman" charset="0"/>
                <a:ea typeface="Times New Roman" charset="0"/>
                <a:cs typeface="Times New Roman" charset="0"/>
              </a:rPr>
              <a:t>Any guest on board a vessel which is being used exclusively for pleasure purposes who has not contributed any consideration, directly or indirectly, for that person's carriage.</a:t>
            </a:r>
          </a:p>
          <a:p>
            <a:r>
              <a:rPr lang="en-US" sz="1200" kern="1200" dirty="0">
                <a:solidFill>
                  <a:schemeClr val="tx1"/>
                </a:solidFill>
                <a:effectLst/>
                <a:latin typeface="Times New Roman" charset="0"/>
                <a:ea typeface="Times New Roman" charset="0"/>
                <a:cs typeface="Times New Roman" charset="0"/>
              </a:rPr>
              <a:t>"Personal watercraft" means a motorboat that is powered by an inboard motor powering a water jet pump or by an inboard or outboard marine engine and which is designed to be operated by a person sitting, standing or kneeling on the craft, rather than in a conventional manner of sitting or standing inside a motorboat.</a:t>
            </a:r>
          </a:p>
          <a:p>
            <a:r>
              <a:rPr lang="en-US" sz="1200" kern="1200" dirty="0">
                <a:solidFill>
                  <a:schemeClr val="tx1"/>
                </a:solidFill>
                <a:effectLst/>
                <a:latin typeface="Times New Roman" charset="0"/>
                <a:ea typeface="Times New Roman" charset="0"/>
                <a:cs typeface="Times New Roman" charset="0"/>
              </a:rPr>
              <a:t>"Slow or no wake speed" means the slowest possible speed necessary to maintain steerage.</a:t>
            </a:r>
          </a:p>
          <a:p>
            <a:r>
              <a:rPr lang="en-US" sz="1200" kern="1200" dirty="0">
                <a:solidFill>
                  <a:schemeClr val="tx1"/>
                </a:solidFill>
                <a:effectLst/>
                <a:latin typeface="Times New Roman" charset="0"/>
                <a:ea typeface="Times New Roman" charset="0"/>
                <a:cs typeface="Times New Roman" charset="0"/>
              </a:rPr>
              <a:t>"Undocumented vessel" means a vessel which does not have a valid marine document as a vessel of the United States.</a:t>
            </a:r>
          </a:p>
          <a:p>
            <a:r>
              <a:rPr lang="en-US" sz="1200" kern="1200" dirty="0">
                <a:solidFill>
                  <a:schemeClr val="tx1"/>
                </a:solidFill>
                <a:effectLst/>
                <a:latin typeface="Times New Roman" charset="0"/>
                <a:ea typeface="Times New Roman" charset="0"/>
                <a:cs typeface="Times New Roman" charset="0"/>
              </a:rPr>
              <a:t>"Vessel" means any watercraft, other than a seaplane on the water, used or capable of being used as a means of transportation on water.</a:t>
            </a:r>
          </a:p>
          <a:p>
            <a:r>
              <a:rPr lang="en-US" sz="1200" kern="1200" dirty="0">
                <a:solidFill>
                  <a:schemeClr val="tx1"/>
                </a:solidFill>
                <a:effectLst/>
                <a:latin typeface="Times New Roman" charset="0"/>
                <a:ea typeface="Times New Roman" charset="0"/>
                <a:cs typeface="Times New Roman" charset="0"/>
              </a:rPr>
              <a:t>"Waters" when not qualified means waters not open to the general public.</a:t>
            </a:r>
          </a:p>
          <a:p>
            <a:r>
              <a:rPr lang="en-US" sz="1200" kern="1200" dirty="0">
                <a:solidFill>
                  <a:schemeClr val="tx1"/>
                </a:solidFill>
                <a:effectLst/>
                <a:latin typeface="Times New Roman" charset="0"/>
                <a:ea typeface="Times New Roman" charset="0"/>
                <a:cs typeface="Times New Roman" charset="0"/>
              </a:rPr>
              <a:t>"Waters of the state" means all waters of this state, including boundary waters. This title extends to and is in force and effect over, upon and in all such waters.</a:t>
            </a:r>
          </a:p>
        </p:txBody>
      </p:sp>
      <p:sp>
        <p:nvSpPr>
          <p:cNvPr id="29700"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A31E7135-D250-44C9-9E0C-5CD2745875F4}" type="slidenum">
              <a:rPr lang="en-US" altLang="en-US" sz="1300">
                <a:solidFill>
                  <a:schemeClr val="tx1"/>
                </a:solidFill>
                <a:latin typeface="Comic Sans MS" panose="030F0702030302020204" pitchFamily="66" charset="0"/>
              </a:rPr>
              <a:pPr/>
              <a:t>3</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34199231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p>
            <a:r>
              <a:rPr lang="en-US" altLang="en-US" b="1" dirty="0">
                <a:latin typeface="Arial" panose="020B0604020202020204" pitchFamily="34" charset="0"/>
              </a:rPr>
              <a:t>Who may operate a vessel in ND</a:t>
            </a:r>
          </a:p>
          <a:p>
            <a:endParaRPr lang="en-US" altLang="en-US" b="1" dirty="0">
              <a:latin typeface="Arial" panose="020B0604020202020204" pitchFamily="34" charset="0"/>
            </a:endParaRPr>
          </a:p>
          <a:p>
            <a:pPr fontAlgn="ctr"/>
            <a:r>
              <a:rPr lang="en-US" sz="800" b="1" kern="1200" dirty="0">
                <a:solidFill>
                  <a:schemeClr val="tx1"/>
                </a:solidFill>
                <a:effectLst/>
                <a:latin typeface="Times New Roman" charset="0"/>
                <a:ea typeface="Times New Roman" charset="0"/>
                <a:cs typeface="Times New Roman" charset="0"/>
              </a:rPr>
              <a:t>No person under 12 years of age may operate</a:t>
            </a:r>
            <a:r>
              <a:rPr lang="en-US" sz="800" kern="1200" dirty="0">
                <a:solidFill>
                  <a:schemeClr val="tx1"/>
                </a:solidFill>
                <a:effectLst/>
                <a:latin typeface="Times New Roman" charset="0"/>
                <a:ea typeface="Times New Roman" charset="0"/>
                <a:cs typeface="Times New Roman" charset="0"/>
              </a:rPr>
              <a:t> a motorboat (includes personal watercraft, i.e., </a:t>
            </a:r>
            <a:r>
              <a:rPr lang="en-US" sz="800" kern="1200" dirty="0" err="1">
                <a:solidFill>
                  <a:schemeClr val="tx1"/>
                </a:solidFill>
                <a:effectLst/>
                <a:latin typeface="Times New Roman" charset="0"/>
                <a:ea typeface="Times New Roman" charset="0"/>
                <a:cs typeface="Times New Roman" charset="0"/>
              </a:rPr>
              <a:t>jetskis</a:t>
            </a:r>
            <a:r>
              <a:rPr lang="en-US" sz="800" kern="1200" dirty="0">
                <a:solidFill>
                  <a:schemeClr val="tx1"/>
                </a:solidFill>
                <a:effectLst/>
                <a:latin typeface="Times New Roman" charset="0"/>
                <a:ea typeface="Times New Roman" charset="0"/>
                <a:cs typeface="Times New Roman" charset="0"/>
              </a:rPr>
              <a:t>, etc.) propelled by more than a 10 horsepower motor unless the operator is accompanied by a person 18 years of age or older.</a:t>
            </a:r>
          </a:p>
          <a:p>
            <a:pPr fontAlgn="ctr"/>
            <a:r>
              <a:rPr lang="en-US" sz="800" b="1" kern="1200" dirty="0">
                <a:solidFill>
                  <a:schemeClr val="tx1"/>
                </a:solidFill>
                <a:effectLst/>
                <a:latin typeface="Times New Roman" charset="0"/>
                <a:ea typeface="Times New Roman" charset="0"/>
                <a:cs typeface="Times New Roman" charset="0"/>
              </a:rPr>
              <a:t>No person of 12 through 15 years of age may operate</a:t>
            </a:r>
            <a:r>
              <a:rPr lang="en-US" sz="800" kern="1200" dirty="0">
                <a:solidFill>
                  <a:schemeClr val="tx1"/>
                </a:solidFill>
                <a:effectLst/>
                <a:latin typeface="Times New Roman" charset="0"/>
                <a:ea typeface="Times New Roman" charset="0"/>
                <a:cs typeface="Times New Roman" charset="0"/>
              </a:rPr>
              <a:t> a motorboat (includes personal watercraft, i.e., </a:t>
            </a:r>
            <a:r>
              <a:rPr lang="en-US" sz="800" kern="1200" dirty="0" err="1">
                <a:solidFill>
                  <a:schemeClr val="tx1"/>
                </a:solidFill>
                <a:effectLst/>
                <a:latin typeface="Times New Roman" charset="0"/>
                <a:ea typeface="Times New Roman" charset="0"/>
                <a:cs typeface="Times New Roman" charset="0"/>
              </a:rPr>
              <a:t>jetskis</a:t>
            </a:r>
            <a:r>
              <a:rPr lang="en-US" sz="800" kern="1200" dirty="0">
                <a:solidFill>
                  <a:schemeClr val="tx1"/>
                </a:solidFill>
                <a:effectLst/>
                <a:latin typeface="Times New Roman" charset="0"/>
                <a:ea typeface="Times New Roman" charset="0"/>
                <a:cs typeface="Times New Roman" charset="0"/>
              </a:rPr>
              <a:t>, etc.) propelled by more than a 10 horsepower motor unless the operator is accompanied by a person </a:t>
            </a:r>
            <a:r>
              <a:rPr lang="en-US" sz="800" b="1" kern="1200" dirty="0">
                <a:solidFill>
                  <a:schemeClr val="tx1"/>
                </a:solidFill>
                <a:effectLst/>
                <a:latin typeface="Times New Roman" charset="0"/>
                <a:ea typeface="Times New Roman" charset="0"/>
                <a:cs typeface="Times New Roman" charset="0"/>
              </a:rPr>
              <a:t>18 years of age or older or the operator has taken and passed a boating course approved by the Department</a:t>
            </a:r>
            <a:r>
              <a:rPr lang="en-US" sz="800" kern="1200" dirty="0">
                <a:solidFill>
                  <a:schemeClr val="tx1"/>
                </a:solidFill>
                <a:effectLst/>
                <a:latin typeface="Times New Roman" charset="0"/>
                <a:ea typeface="Times New Roman" charset="0"/>
                <a:cs typeface="Times New Roman" charset="0"/>
              </a:rPr>
              <a:t>. No person may cause or knowingly permit a minor under 16 years of age to operate a motorboat propelled by more than a 10 horsepower motor unless the minor is otherwise authorized to do so by this section.</a:t>
            </a:r>
          </a:p>
          <a:p>
            <a:r>
              <a:rPr lang="en-US" sz="800" kern="1200" dirty="0">
                <a:solidFill>
                  <a:schemeClr val="tx1"/>
                </a:solidFill>
                <a:effectLst/>
                <a:latin typeface="Times New Roman" charset="0"/>
                <a:ea typeface="Times New Roman" charset="0"/>
                <a:cs typeface="Times New Roman" charset="0"/>
              </a:rPr>
              <a:t>Contact the Department for more information on an approved boating course. Some insurance companies give a premium discount to adults who complete an approved boating course.</a:t>
            </a:r>
          </a:p>
          <a:p>
            <a:endParaRPr lang="en-US" dirty="0"/>
          </a:p>
        </p:txBody>
      </p:sp>
      <p:sp>
        <p:nvSpPr>
          <p:cNvPr id="32772"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3D58C31F-6A96-42C4-9F0A-F27971DE0D2D}" type="slidenum">
              <a:rPr lang="en-US" altLang="en-US" sz="1300">
                <a:solidFill>
                  <a:schemeClr val="tx1"/>
                </a:solidFill>
                <a:latin typeface="Comic Sans MS" panose="030F0702030302020204" pitchFamily="66" charset="0"/>
              </a:rPr>
              <a:pPr/>
              <a:t>4</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29096560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p>
            <a:r>
              <a:rPr lang="en-US" altLang="en-US" b="1" dirty="0">
                <a:latin typeface="Arial" panose="020B0604020202020204" pitchFamily="34" charset="0"/>
              </a:rPr>
              <a:t>Who may operate a vessel in ND</a:t>
            </a:r>
          </a:p>
          <a:p>
            <a:endParaRPr lang="en-US" altLang="en-US" b="1" dirty="0">
              <a:latin typeface="Arial" panose="020B0604020202020204" pitchFamily="34" charset="0"/>
            </a:endParaRPr>
          </a:p>
          <a:p>
            <a:pPr fontAlgn="ctr"/>
            <a:r>
              <a:rPr lang="en-US" sz="1200" b="1" kern="1200" dirty="0">
                <a:solidFill>
                  <a:schemeClr val="tx1"/>
                </a:solidFill>
                <a:effectLst/>
                <a:latin typeface="Times New Roman" charset="0"/>
                <a:ea typeface="Times New Roman" charset="0"/>
                <a:cs typeface="Times New Roman" charset="0"/>
              </a:rPr>
              <a:t>No person under 12 years of age may operate</a:t>
            </a:r>
            <a:r>
              <a:rPr lang="en-US" sz="1200" kern="1200" dirty="0">
                <a:solidFill>
                  <a:schemeClr val="tx1"/>
                </a:solidFill>
                <a:effectLst/>
                <a:latin typeface="Times New Roman" charset="0"/>
                <a:ea typeface="Times New Roman" charset="0"/>
                <a:cs typeface="Times New Roman" charset="0"/>
              </a:rPr>
              <a:t> a motorboat (includes personal watercraft, i.e., </a:t>
            </a:r>
            <a:r>
              <a:rPr lang="en-US" sz="1200" kern="1200" dirty="0" err="1">
                <a:solidFill>
                  <a:schemeClr val="tx1"/>
                </a:solidFill>
                <a:effectLst/>
                <a:latin typeface="Times New Roman" charset="0"/>
                <a:ea typeface="Times New Roman" charset="0"/>
                <a:cs typeface="Times New Roman" charset="0"/>
              </a:rPr>
              <a:t>jetskis</a:t>
            </a:r>
            <a:r>
              <a:rPr lang="en-US" sz="1200" kern="1200" dirty="0">
                <a:solidFill>
                  <a:schemeClr val="tx1"/>
                </a:solidFill>
                <a:effectLst/>
                <a:latin typeface="Times New Roman" charset="0"/>
                <a:ea typeface="Times New Roman" charset="0"/>
                <a:cs typeface="Times New Roman" charset="0"/>
              </a:rPr>
              <a:t>, etc.) propelled by more than a 10 horsepower motor unless the operator is accompanied by a person 18 years of age or older.</a:t>
            </a:r>
          </a:p>
          <a:p>
            <a:pPr fontAlgn="ctr"/>
            <a:r>
              <a:rPr lang="en-US" sz="1200" b="1" kern="1200" dirty="0">
                <a:solidFill>
                  <a:schemeClr val="tx1"/>
                </a:solidFill>
                <a:effectLst/>
                <a:latin typeface="Times New Roman" charset="0"/>
                <a:ea typeface="Times New Roman" charset="0"/>
                <a:cs typeface="Times New Roman" charset="0"/>
              </a:rPr>
              <a:t>No person of 12 through 15 years of age may operate</a:t>
            </a:r>
            <a:r>
              <a:rPr lang="en-US" sz="1200" kern="1200" dirty="0">
                <a:solidFill>
                  <a:schemeClr val="tx1"/>
                </a:solidFill>
                <a:effectLst/>
                <a:latin typeface="Times New Roman" charset="0"/>
                <a:ea typeface="Times New Roman" charset="0"/>
                <a:cs typeface="Times New Roman" charset="0"/>
              </a:rPr>
              <a:t> a motorboat (includes personal watercraft, i.e., </a:t>
            </a:r>
            <a:r>
              <a:rPr lang="en-US" sz="1200" kern="1200" dirty="0" err="1">
                <a:solidFill>
                  <a:schemeClr val="tx1"/>
                </a:solidFill>
                <a:effectLst/>
                <a:latin typeface="Times New Roman" charset="0"/>
                <a:ea typeface="Times New Roman" charset="0"/>
                <a:cs typeface="Times New Roman" charset="0"/>
              </a:rPr>
              <a:t>jetskis</a:t>
            </a:r>
            <a:r>
              <a:rPr lang="en-US" sz="1200" kern="1200" dirty="0">
                <a:solidFill>
                  <a:schemeClr val="tx1"/>
                </a:solidFill>
                <a:effectLst/>
                <a:latin typeface="Times New Roman" charset="0"/>
                <a:ea typeface="Times New Roman" charset="0"/>
                <a:cs typeface="Times New Roman" charset="0"/>
              </a:rPr>
              <a:t>, etc.) propelled by more than a 10 horsepower motor unless the operator is accompanied by a person </a:t>
            </a:r>
            <a:r>
              <a:rPr lang="en-US" sz="1200" b="1" kern="1200" dirty="0">
                <a:solidFill>
                  <a:schemeClr val="tx1"/>
                </a:solidFill>
                <a:effectLst/>
                <a:latin typeface="Times New Roman" charset="0"/>
                <a:ea typeface="Times New Roman" charset="0"/>
                <a:cs typeface="Times New Roman" charset="0"/>
              </a:rPr>
              <a:t>18 years of age or older or the operator has taken and passed a boating course approved by the Department</a:t>
            </a:r>
            <a:r>
              <a:rPr lang="en-US" sz="1200" kern="1200" dirty="0">
                <a:solidFill>
                  <a:schemeClr val="tx1"/>
                </a:solidFill>
                <a:effectLst/>
                <a:latin typeface="Times New Roman" charset="0"/>
                <a:ea typeface="Times New Roman" charset="0"/>
                <a:cs typeface="Times New Roman" charset="0"/>
              </a:rPr>
              <a:t>. No person may cause or knowingly permit a minor under 16 years of age to operate a motorboat propelled by more than a 10 horsepower motor unless the minor is otherwise authorized to do so by this section.</a:t>
            </a:r>
          </a:p>
          <a:p>
            <a:r>
              <a:rPr lang="en-US" sz="1200" kern="1200" dirty="0">
                <a:solidFill>
                  <a:schemeClr val="tx1"/>
                </a:solidFill>
                <a:effectLst/>
                <a:latin typeface="Times New Roman" charset="0"/>
                <a:ea typeface="Times New Roman" charset="0"/>
                <a:cs typeface="Times New Roman" charset="0"/>
              </a:rPr>
              <a:t>Contact the Department for more information on an approved boating course. Some insurance companies give a premium discount to adults who complete an approved boating course.</a:t>
            </a:r>
          </a:p>
        </p:txBody>
      </p:sp>
      <p:sp>
        <p:nvSpPr>
          <p:cNvPr id="32772"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3D58C31F-6A96-42C4-9F0A-F27971DE0D2D}" type="slidenum">
              <a:rPr lang="en-US" altLang="en-US" sz="1300">
                <a:solidFill>
                  <a:schemeClr val="tx1"/>
                </a:solidFill>
                <a:latin typeface="Comic Sans MS" panose="030F0702030302020204" pitchFamily="66" charset="0"/>
              </a:rPr>
              <a:pPr/>
              <a:t>5</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5946428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p>
            <a:r>
              <a:rPr lang="en-US" altLang="en-US" b="1" dirty="0">
                <a:latin typeface="Arial" panose="020B0604020202020204" pitchFamily="34" charset="0"/>
              </a:rPr>
              <a:t>Registration Requirements.</a:t>
            </a:r>
          </a:p>
          <a:p>
            <a:endParaRPr lang="en-US" altLang="en-US" dirty="0">
              <a:latin typeface="Arial" panose="020B0604020202020204" pitchFamily="34" charset="0"/>
            </a:endParaRPr>
          </a:p>
          <a:p>
            <a:endParaRPr lang="en-US" altLang="en-US" dirty="0">
              <a:latin typeface="Arial" panose="020B0604020202020204" pitchFamily="34" charset="0"/>
            </a:endParaRPr>
          </a:p>
          <a:p>
            <a:r>
              <a:rPr lang="en-US" sz="1200" kern="1200" dirty="0">
                <a:solidFill>
                  <a:schemeClr val="tx1"/>
                </a:solidFill>
                <a:effectLst/>
                <a:latin typeface="Times New Roman" charset="0"/>
                <a:ea typeface="Times New Roman" charset="0"/>
                <a:cs typeface="Times New Roman" charset="0"/>
              </a:rPr>
              <a:t>Owners of any watercraft propelled by motors must register their vessels with the North Dakota Game and Fish Department. The vessel owner will receive a Watercraft Registration certificate that must be available on the vessel when in operation.</a:t>
            </a:r>
          </a:p>
          <a:p>
            <a:r>
              <a:rPr lang="en-US" sz="1200" kern="1200" dirty="0">
                <a:solidFill>
                  <a:schemeClr val="tx1"/>
                </a:solidFill>
                <a:effectLst/>
                <a:latin typeface="Times New Roman" charset="0"/>
                <a:ea typeface="Times New Roman" charset="0"/>
                <a:cs typeface="Times New Roman" charset="0"/>
              </a:rPr>
              <a:t>Current boat owners are encouraged to renew their registration online.</a:t>
            </a:r>
          </a:p>
          <a:p>
            <a:r>
              <a:rPr lang="en-US" sz="1200" kern="1200" dirty="0">
                <a:solidFill>
                  <a:schemeClr val="tx1"/>
                </a:solidFill>
                <a:effectLst/>
                <a:latin typeface="Times New Roman" charset="0"/>
                <a:ea typeface="Times New Roman" charset="0"/>
                <a:cs typeface="Times New Roman" charset="0"/>
              </a:rPr>
              <a:t>Registration of new boats, or transfer of boat ownership, is not available online. Anyone buying a new boat from a dealer, or from a private individual, must complete and send in the paper Watercraft Registration form.</a:t>
            </a:r>
          </a:p>
          <a:p>
            <a:r>
              <a:rPr lang="en-US" sz="1200" kern="1200" dirty="0">
                <a:solidFill>
                  <a:schemeClr val="tx1"/>
                </a:solidFill>
                <a:effectLst/>
                <a:latin typeface="Times New Roman" charset="0"/>
                <a:ea typeface="Times New Roman" charset="0"/>
                <a:cs typeface="Times New Roman" charset="0"/>
              </a:rPr>
              <a:t>Paper Watercraft Registration forms, which can also be used for renewals, are available from boat dealers, at all Game and Fish Department offices, and online.</a:t>
            </a:r>
          </a:p>
          <a:p>
            <a:endParaRPr lang="en-US" sz="1200" kern="1200" dirty="0">
              <a:solidFill>
                <a:schemeClr val="tx1"/>
              </a:solidFill>
              <a:effectLst/>
              <a:latin typeface="Times New Roman" charset="0"/>
              <a:ea typeface="Times New Roman" charset="0"/>
              <a:cs typeface="Times New Roman" charset="0"/>
            </a:endParaRPr>
          </a:p>
          <a:p>
            <a:r>
              <a:rPr lang="en-US" sz="1200" kern="1200" dirty="0">
                <a:solidFill>
                  <a:schemeClr val="tx1"/>
                </a:solidFill>
                <a:effectLst/>
                <a:latin typeface="Times New Roman" charset="0"/>
                <a:ea typeface="Times New Roman" charset="0"/>
                <a:cs typeface="Times New Roman" charset="0"/>
              </a:rPr>
              <a:t>Paper application forms must be filled out properly and mailed to:</a:t>
            </a:r>
          </a:p>
          <a:p>
            <a:r>
              <a:rPr lang="en-US" sz="1200" kern="1200" dirty="0">
                <a:solidFill>
                  <a:schemeClr val="tx1"/>
                </a:solidFill>
                <a:effectLst/>
                <a:latin typeface="Times New Roman" charset="0"/>
                <a:ea typeface="Times New Roman" charset="0"/>
                <a:cs typeface="Times New Roman" charset="0"/>
              </a:rPr>
              <a:t>North Dakota Game and Fish Department</a:t>
            </a:r>
            <a:br>
              <a:rPr lang="en-US" sz="1200" kern="1200" dirty="0">
                <a:solidFill>
                  <a:schemeClr val="tx1"/>
                </a:solidFill>
                <a:effectLst/>
                <a:latin typeface="Times New Roman" charset="0"/>
                <a:ea typeface="Times New Roman" charset="0"/>
                <a:cs typeface="Times New Roman" charset="0"/>
              </a:rPr>
            </a:br>
            <a:r>
              <a:rPr lang="en-US" sz="1200" kern="1200" dirty="0">
                <a:solidFill>
                  <a:schemeClr val="tx1"/>
                </a:solidFill>
                <a:effectLst/>
                <a:latin typeface="Times New Roman" charset="0"/>
                <a:ea typeface="Times New Roman" charset="0"/>
                <a:cs typeface="Times New Roman" charset="0"/>
              </a:rPr>
              <a:t>100 N. Bismarck Expressway</a:t>
            </a:r>
            <a:br>
              <a:rPr lang="en-US" sz="1200" kern="1200" dirty="0">
                <a:solidFill>
                  <a:schemeClr val="tx1"/>
                </a:solidFill>
                <a:effectLst/>
                <a:latin typeface="Times New Roman" charset="0"/>
                <a:ea typeface="Times New Roman" charset="0"/>
                <a:cs typeface="Times New Roman" charset="0"/>
              </a:rPr>
            </a:br>
            <a:r>
              <a:rPr lang="en-US" sz="1200" kern="1200" dirty="0">
                <a:solidFill>
                  <a:schemeClr val="tx1"/>
                </a:solidFill>
                <a:effectLst/>
                <a:latin typeface="Times New Roman" charset="0"/>
                <a:ea typeface="Times New Roman" charset="0"/>
                <a:cs typeface="Times New Roman" charset="0"/>
              </a:rPr>
              <a:t>Bismarck, ND 58501</a:t>
            </a:r>
            <a:br>
              <a:rPr lang="en-US" sz="1200" kern="1200" dirty="0">
                <a:solidFill>
                  <a:schemeClr val="tx1"/>
                </a:solidFill>
                <a:effectLst/>
                <a:latin typeface="Times New Roman" charset="0"/>
                <a:ea typeface="Times New Roman" charset="0"/>
                <a:cs typeface="Times New Roman" charset="0"/>
              </a:rPr>
            </a:br>
            <a:r>
              <a:rPr lang="en-US" sz="1200" kern="1200" dirty="0">
                <a:solidFill>
                  <a:schemeClr val="tx1"/>
                </a:solidFill>
                <a:effectLst/>
                <a:latin typeface="Times New Roman" charset="0"/>
                <a:ea typeface="Times New Roman" charset="0"/>
                <a:cs typeface="Times New Roman" charset="0"/>
              </a:rPr>
              <a:t>Bismarck office phone: 701-328-6300</a:t>
            </a:r>
            <a:br>
              <a:rPr lang="en-US" sz="1200" kern="1200" dirty="0">
                <a:solidFill>
                  <a:schemeClr val="tx1"/>
                </a:solidFill>
                <a:effectLst/>
                <a:latin typeface="Times New Roman" charset="0"/>
                <a:ea typeface="Times New Roman" charset="0"/>
                <a:cs typeface="Times New Roman" charset="0"/>
              </a:rPr>
            </a:br>
            <a:r>
              <a:rPr lang="en-US" sz="1200" kern="1200" dirty="0">
                <a:solidFill>
                  <a:schemeClr val="tx1"/>
                </a:solidFill>
                <a:effectLst/>
                <a:latin typeface="Times New Roman" charset="0"/>
                <a:ea typeface="Times New Roman" charset="0"/>
                <a:cs typeface="Times New Roman" charset="0"/>
              </a:rPr>
              <a:t>Bismarck licensing phone: 701-328-6335</a:t>
            </a:r>
          </a:p>
          <a:p>
            <a:endParaRPr lang="en-US" altLang="en-US" dirty="0">
              <a:latin typeface="Arial" panose="020B0604020202020204" pitchFamily="34" charset="0"/>
            </a:endParaRPr>
          </a:p>
          <a:p>
            <a:r>
              <a:rPr lang="en-US" sz="1200" kern="1200" dirty="0">
                <a:solidFill>
                  <a:schemeClr val="tx1"/>
                </a:solidFill>
                <a:effectLst/>
                <a:latin typeface="Times New Roman" charset="0"/>
                <a:ea typeface="Times New Roman" charset="0"/>
                <a:cs typeface="Times New Roman" charset="0"/>
              </a:rPr>
              <a:t>Registration period is from January 1, 2017 through December 31, 2019. Fees are prorated.</a:t>
            </a:r>
          </a:p>
          <a:p>
            <a:r>
              <a:rPr lang="en-US" sz="1200" kern="1200" dirty="0">
                <a:solidFill>
                  <a:schemeClr val="tx1"/>
                </a:solidFill>
                <a:effectLst/>
                <a:latin typeface="Times New Roman" charset="0"/>
                <a:ea typeface="Times New Roman" charset="0"/>
                <a:cs typeface="Times New Roman" charset="0"/>
              </a:rPr>
              <a:t>MOTORBOATS under 16 feet in length and all canoes regardless of length, powered by a motor - $18.</a:t>
            </a:r>
          </a:p>
          <a:p>
            <a:r>
              <a:rPr lang="en-US" sz="1200" kern="1200" dirty="0">
                <a:solidFill>
                  <a:schemeClr val="tx1"/>
                </a:solidFill>
                <a:effectLst/>
                <a:latin typeface="Times New Roman" charset="0"/>
                <a:ea typeface="Times New Roman" charset="0"/>
                <a:cs typeface="Times New Roman" charset="0"/>
              </a:rPr>
              <a:t>MOTORBOATS 16 feet in length and over but shorter than 20 feet in length, excluding canoes - $36.</a:t>
            </a:r>
          </a:p>
          <a:p>
            <a:r>
              <a:rPr lang="en-US" sz="1200" kern="1200" dirty="0">
                <a:solidFill>
                  <a:schemeClr val="tx1"/>
                </a:solidFill>
                <a:effectLst/>
                <a:latin typeface="Times New Roman" charset="0"/>
                <a:ea typeface="Times New Roman" charset="0"/>
                <a:cs typeface="Times New Roman" charset="0"/>
              </a:rPr>
              <a:t>MOTORBOATS 20 feet in length or over, excluding canoes - $45.</a:t>
            </a:r>
          </a:p>
          <a:p>
            <a:endParaRPr lang="en-US" altLang="en-US" dirty="0">
              <a:latin typeface="Arial" panose="020B0604020202020204" pitchFamily="34" charset="0"/>
            </a:endParaRPr>
          </a:p>
          <a:p>
            <a:endParaRPr lang="en-US" altLang="en-US" dirty="0">
              <a:latin typeface="Arial" panose="020B0604020202020204" pitchFamily="34" charset="0"/>
            </a:endParaRPr>
          </a:p>
          <a:p>
            <a:endParaRPr lang="en-US" altLang="en-US" dirty="0">
              <a:latin typeface="Arial" panose="020B0604020202020204" pitchFamily="34" charset="0"/>
            </a:endParaRPr>
          </a:p>
          <a:p>
            <a:endParaRPr lang="en-US" altLang="en-US" dirty="0">
              <a:latin typeface="Arial" panose="020B0604020202020204" pitchFamily="34" charset="0"/>
            </a:endParaRPr>
          </a:p>
        </p:txBody>
      </p:sp>
      <p:sp>
        <p:nvSpPr>
          <p:cNvPr id="33796"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DB7137F6-57C7-453B-9CE5-B883A86888CB}" type="slidenum">
              <a:rPr lang="en-US" altLang="en-US" sz="1300">
                <a:solidFill>
                  <a:schemeClr val="tx1"/>
                </a:solidFill>
                <a:latin typeface="Comic Sans MS" panose="030F0702030302020204" pitchFamily="66" charset="0"/>
              </a:rPr>
              <a:pPr/>
              <a:t>6</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14513796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Arial" panose="020B0604020202020204" pitchFamily="34" charset="0"/>
              </a:rPr>
              <a:t>Display of numerals and decals on vessel.</a:t>
            </a:r>
          </a:p>
          <a:p>
            <a:r>
              <a:rPr lang="en-US" altLang="en-US" dirty="0">
                <a:latin typeface="Arial" panose="020B0604020202020204" pitchFamily="34" charset="0"/>
              </a:rPr>
              <a:t>1. The number awarded, exactly as shown on the certificate of numerals shall be painted on, or attached to, each side of the bow of the vessel for which it was issued.</a:t>
            </a:r>
          </a:p>
          <a:p>
            <a:r>
              <a:rPr lang="en-US" altLang="en-US" dirty="0">
                <a:latin typeface="Arial" panose="020B0604020202020204" pitchFamily="34" charset="0"/>
              </a:rPr>
              <a:t>2. The numerals shall be placed on each side of the forward half of the vessel in such position as to provide clear legibility for identification. The numerals shall read from left to right and shall be in block characters of good proportion not less than three inches in height. The numerals shall be of a color which will contrast with the background, and so maintained as to be clearly visible and legible; i.e., dark numerals on a light background or light numerals on a dark </a:t>
            </a:r>
          </a:p>
          <a:p>
            <a:r>
              <a:rPr lang="en-US" altLang="en-US" dirty="0">
                <a:latin typeface="Arial" panose="020B0604020202020204" pitchFamily="34" charset="0"/>
              </a:rPr>
              <a:t>background.</a:t>
            </a:r>
          </a:p>
          <a:p>
            <a:r>
              <a:rPr lang="en-US" altLang="en-US" dirty="0">
                <a:latin typeface="Arial" panose="020B0604020202020204" pitchFamily="34" charset="0"/>
              </a:rPr>
              <a:t>3. The department will furnish to all applicants two (2) decals bearing the numbers of the year of expiration, which will establish valid registration. The decals are to be displayed on each side of the boat (within 6 inches) toward the rear of the assigned North Dakota number.</a:t>
            </a:r>
          </a:p>
          <a:p>
            <a:endParaRPr lang="en-US" altLang="en-US" dirty="0">
              <a:latin typeface="Arial" panose="020B0604020202020204" pitchFamily="34" charset="0"/>
            </a:endParaRPr>
          </a:p>
          <a:p>
            <a:r>
              <a:rPr lang="en-US" altLang="en-US" dirty="0">
                <a:latin typeface="Arial" panose="020B0604020202020204" pitchFamily="34" charset="0"/>
              </a:rPr>
              <a:t>      ND 0234 AB (decal) or ND-0234-AB  (decal)</a:t>
            </a:r>
          </a:p>
          <a:p>
            <a:endParaRPr lang="en-US" dirty="0"/>
          </a:p>
        </p:txBody>
      </p:sp>
      <p:sp>
        <p:nvSpPr>
          <p:cNvPr id="4" name="Slide Number Placeholder 3"/>
          <p:cNvSpPr>
            <a:spLocks noGrp="1"/>
          </p:cNvSpPr>
          <p:nvPr>
            <p:ph type="sldNum" sz="quarter" idx="10"/>
          </p:nvPr>
        </p:nvSpPr>
        <p:spPr/>
        <p:txBody>
          <a:bodyPr/>
          <a:lstStyle/>
          <a:p>
            <a:fld id="{CB895E6D-782B-2C44-B6B7-9A23B8F0A431}" type="slidenum">
              <a:rPr lang="en-US" altLang="x-none" smtClean="0"/>
              <a:pPr/>
              <a:t>7</a:t>
            </a:fld>
            <a:endParaRPr lang="en-US" altLang="x-none"/>
          </a:p>
        </p:txBody>
      </p:sp>
    </p:spTree>
    <p:extLst>
      <p:ext uri="{BB962C8B-B14F-4D97-AF65-F5344CB8AC3E}">
        <p14:creationId xmlns:p14="http://schemas.microsoft.com/office/powerpoint/2010/main" val="32781158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med" len="lg"/>
              </a14:hiddenLine>
            </a:ext>
          </a:extLst>
        </p:spPr>
        <p:txBody>
          <a:bodyPr/>
          <a:lstStyle/>
          <a:p>
            <a:r>
              <a:rPr lang="en-US" altLang="en-US" b="1" dirty="0">
                <a:latin typeface="Arial" panose="020B0604020202020204" pitchFamily="34" charset="0"/>
              </a:rPr>
              <a:t>Overloading and Overpowering.</a:t>
            </a:r>
          </a:p>
          <a:p>
            <a:r>
              <a:rPr lang="en-US" altLang="en-US" dirty="0">
                <a:latin typeface="Arial" panose="020B0604020202020204" pitchFamily="34" charset="0"/>
              </a:rPr>
              <a:t>No vessel may be loaded with passengers or cargo beyond its safe cargo carrying capacity.</a:t>
            </a:r>
          </a:p>
          <a:p>
            <a:r>
              <a:rPr lang="en-US" altLang="en-US" dirty="0">
                <a:latin typeface="Arial" panose="020B0604020202020204" pitchFamily="34" charset="0"/>
              </a:rPr>
              <a:t>The maximum persons capacity marked on a vessel's maximum capacities plate must not be exceeded.</a:t>
            </a:r>
          </a:p>
          <a:p>
            <a:r>
              <a:rPr lang="en-US" altLang="en-US" dirty="0">
                <a:latin typeface="Arial" panose="020B0604020202020204" pitchFamily="34" charset="0"/>
              </a:rPr>
              <a:t>The maximum weight capacity marked on a vessel's maximum capacities plate must not be exceeded.</a:t>
            </a:r>
          </a:p>
          <a:p>
            <a:r>
              <a:rPr lang="en-US" altLang="en-US" dirty="0">
                <a:latin typeface="Arial" panose="020B0604020202020204" pitchFamily="34" charset="0"/>
              </a:rPr>
              <a:t>If a vessel does not have a U.S. Coast Guard maximum Capacities plate provided by the manufacturer, the owner must demonstrate that his or her vessel conforms to the U. S. Coast Guard safe loading requirements.</a:t>
            </a:r>
          </a:p>
          <a:p>
            <a:r>
              <a:rPr lang="en-US" altLang="en-US" b="1" dirty="0">
                <a:latin typeface="Arial" panose="020B0604020202020204" pitchFamily="34" charset="0"/>
              </a:rPr>
              <a:t>Overpowering</a:t>
            </a:r>
          </a:p>
          <a:p>
            <a:r>
              <a:rPr lang="en-US" altLang="en-US" dirty="0">
                <a:latin typeface="Arial" panose="020B0604020202020204" pitchFamily="34" charset="0"/>
              </a:rPr>
              <a:t>No vessel may be operated beyond its safe powering capacity.</a:t>
            </a:r>
          </a:p>
          <a:p>
            <a:r>
              <a:rPr lang="en-US" altLang="en-US" dirty="0">
                <a:latin typeface="Arial" panose="020B0604020202020204" pitchFamily="34" charset="0"/>
              </a:rPr>
              <a:t>The maximum horsepower capacity marked on a vessel's maximum capacities plate must not be exceeded.</a:t>
            </a:r>
          </a:p>
          <a:p>
            <a:r>
              <a:rPr lang="en-US" altLang="en-US" dirty="0">
                <a:latin typeface="Arial" panose="020B0604020202020204" pitchFamily="34" charset="0"/>
              </a:rPr>
              <a:t>If a vessel does not have a U.S. Coast Guard maximum Capacities plate provided by the manufacturer, the owner must demonstrate that his or her vessel conforms to the U. S. Coast Guard safe powering requirements.</a:t>
            </a:r>
          </a:p>
          <a:p>
            <a:endParaRPr lang="en-US" altLang="en-US" dirty="0">
              <a:latin typeface="Arial" panose="020B0604020202020204" pitchFamily="34" charset="0"/>
            </a:endParaRPr>
          </a:p>
          <a:p>
            <a:endParaRPr lang="en-US" altLang="en-US" dirty="0">
              <a:latin typeface="Arial" panose="020B0604020202020204" pitchFamily="34" charset="0"/>
            </a:endParaRPr>
          </a:p>
          <a:p>
            <a:endParaRPr lang="en-US" altLang="en-US" dirty="0">
              <a:latin typeface="Arial" panose="020B0604020202020204" pitchFamily="34" charset="0"/>
            </a:endParaRPr>
          </a:p>
        </p:txBody>
      </p:sp>
      <p:sp>
        <p:nvSpPr>
          <p:cNvPr id="34820"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4AE0019A-3C69-49D3-835A-93B1E1B51A66}" type="slidenum">
              <a:rPr lang="en-US" altLang="en-US" sz="1300">
                <a:solidFill>
                  <a:schemeClr val="tx1"/>
                </a:solidFill>
                <a:latin typeface="Comic Sans MS" panose="030F0702030302020204" pitchFamily="66" charset="0"/>
              </a:rPr>
              <a:pPr/>
              <a:t>8</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42260469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med" len="lg"/>
              </a14:hiddenLine>
            </a:ext>
          </a:extLst>
        </p:spPr>
        <p:txBody>
          <a:bodyPr/>
          <a:lstStyle/>
          <a:p>
            <a:r>
              <a:rPr lang="en-US" altLang="en-US" b="1" dirty="0">
                <a:latin typeface="Arial" panose="020B0604020202020204" pitchFamily="34" charset="0"/>
              </a:rPr>
              <a:t>ND Personal Flotation Devices (PFD)</a:t>
            </a:r>
          </a:p>
          <a:p>
            <a:r>
              <a:rPr lang="en-US" altLang="en-US" dirty="0">
                <a:latin typeface="Arial" panose="020B0604020202020204" pitchFamily="34" charset="0"/>
              </a:rPr>
              <a:t>All vessels, except sailboards, must</a:t>
            </a:r>
            <a:r>
              <a:rPr lang="en-US" altLang="en-US" baseline="0" dirty="0">
                <a:latin typeface="Arial" panose="020B0604020202020204" pitchFamily="34" charset="0"/>
              </a:rPr>
              <a:t> carry one wearable U.S. Coast Guard-approved Type I, II, III, or V PFD for each person on board.</a:t>
            </a:r>
          </a:p>
          <a:p>
            <a:r>
              <a:rPr lang="en-US" altLang="en-US" baseline="0" dirty="0">
                <a:latin typeface="Arial" panose="020B0604020202020204" pitchFamily="34" charset="0"/>
              </a:rPr>
              <a:t>Ion addition, vessels 16 feet in length or longer must have one U.S. Coast Guard-approved Type IV PF on board and readily accessible.</a:t>
            </a:r>
          </a:p>
          <a:p>
            <a:r>
              <a:rPr lang="en-US" altLang="en-US" baseline="0" dirty="0">
                <a:latin typeface="Arial" panose="020B0604020202020204" pitchFamily="34" charset="0"/>
              </a:rPr>
              <a:t>Children under 12 years of age must wear a U.S. Coast Guard-</a:t>
            </a:r>
            <a:r>
              <a:rPr lang="en-US" altLang="en-US" baseline="0" dirty="0" err="1">
                <a:latin typeface="Arial" panose="020B0604020202020204" pitchFamily="34" charset="0"/>
              </a:rPr>
              <a:t>approved.Type</a:t>
            </a:r>
            <a:r>
              <a:rPr lang="en-US" altLang="en-US" baseline="0" dirty="0">
                <a:latin typeface="Arial" panose="020B0604020202020204" pitchFamily="34" charset="0"/>
              </a:rPr>
              <a:t> I, II, III, PFD at all times while underway on the open deck of any vessel.</a:t>
            </a:r>
          </a:p>
          <a:p>
            <a:r>
              <a:rPr lang="en-US" altLang="en-US" baseline="0" dirty="0">
                <a:latin typeface="Arial" panose="020B0604020202020204" pitchFamily="34" charset="0"/>
              </a:rPr>
              <a:t>A person under 16 years of age must wear a U.S. Coast Guard-</a:t>
            </a:r>
            <a:r>
              <a:rPr lang="en-US" altLang="en-US" baseline="0" dirty="0" err="1">
                <a:latin typeface="Arial" panose="020B0604020202020204" pitchFamily="34" charset="0"/>
              </a:rPr>
              <a:t>approved.Type</a:t>
            </a:r>
            <a:r>
              <a:rPr lang="en-US" altLang="en-US" baseline="0" dirty="0">
                <a:latin typeface="Arial" panose="020B0604020202020204" pitchFamily="34" charset="0"/>
              </a:rPr>
              <a:t> I, II, III, PFD at all times when aboard a sailboard.</a:t>
            </a:r>
          </a:p>
          <a:p>
            <a:r>
              <a:rPr lang="en-US" altLang="en-US" baseline="0" dirty="0">
                <a:latin typeface="Arial" panose="020B0604020202020204" pitchFamily="34" charset="0"/>
              </a:rPr>
              <a:t>Everyone on board a PWC must wear a U.S. Coast Guard-</a:t>
            </a:r>
            <a:r>
              <a:rPr lang="en-US" altLang="en-US" baseline="0" dirty="0" err="1">
                <a:latin typeface="Arial" panose="020B0604020202020204" pitchFamily="34" charset="0"/>
              </a:rPr>
              <a:t>approved.Type</a:t>
            </a:r>
            <a:r>
              <a:rPr lang="en-US" altLang="en-US" baseline="0" dirty="0">
                <a:latin typeface="Arial" panose="020B0604020202020204" pitchFamily="34" charset="0"/>
              </a:rPr>
              <a:t> I, II, III, PFD.</a:t>
            </a:r>
          </a:p>
          <a:p>
            <a:r>
              <a:rPr lang="en-US" altLang="en-US" baseline="0" dirty="0">
                <a:latin typeface="Arial" panose="020B0604020202020204" pitchFamily="34" charset="0"/>
              </a:rPr>
              <a:t>Anyone being towed behind a vessel must wear a U.S. Coast Guard-</a:t>
            </a:r>
            <a:r>
              <a:rPr lang="en-US" altLang="en-US" baseline="0" dirty="0" err="1">
                <a:latin typeface="Arial" panose="020B0604020202020204" pitchFamily="34" charset="0"/>
              </a:rPr>
              <a:t>approved.Type</a:t>
            </a:r>
            <a:r>
              <a:rPr lang="en-US" altLang="en-US" baseline="0" dirty="0">
                <a:latin typeface="Arial" panose="020B0604020202020204" pitchFamily="34" charset="0"/>
              </a:rPr>
              <a:t> I, II, III, PFD.</a:t>
            </a:r>
          </a:p>
          <a:p>
            <a:r>
              <a:rPr lang="en-US" altLang="en-US" baseline="0" dirty="0">
                <a:latin typeface="Arial" panose="020B0604020202020204" pitchFamily="34" charset="0"/>
              </a:rPr>
              <a:t> </a:t>
            </a:r>
          </a:p>
          <a:p>
            <a:endParaRPr lang="en-US" altLang="en-US" dirty="0">
              <a:latin typeface="Arial" panose="020B0604020202020204" pitchFamily="34" charset="0"/>
            </a:endParaRPr>
          </a:p>
          <a:p>
            <a:endParaRPr lang="en-US" altLang="en-US" dirty="0">
              <a:latin typeface="Arial" panose="020B0604020202020204" pitchFamily="34" charset="0"/>
            </a:endParaRPr>
          </a:p>
          <a:p>
            <a:endParaRPr lang="en-US" altLang="en-US" dirty="0">
              <a:latin typeface="Arial" panose="020B0604020202020204" pitchFamily="34" charset="0"/>
            </a:endParaRPr>
          </a:p>
          <a:p>
            <a:endParaRPr lang="en-US" altLang="en-US" dirty="0">
              <a:latin typeface="Arial" panose="020B0604020202020204" pitchFamily="34" charset="0"/>
            </a:endParaRPr>
          </a:p>
        </p:txBody>
      </p:sp>
      <p:sp>
        <p:nvSpPr>
          <p:cNvPr id="35844"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6F251DB2-EDA7-44AE-9BD5-9AC4CAC2B933}" type="slidenum">
              <a:rPr lang="en-US" altLang="en-US" sz="1300">
                <a:solidFill>
                  <a:schemeClr val="tx1"/>
                </a:solidFill>
                <a:latin typeface="Comic Sans MS" panose="030F0702030302020204" pitchFamily="66" charset="0"/>
              </a:rPr>
              <a:pPr/>
              <a:t>9</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3498749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p>
            <a:r>
              <a:rPr lang="en-US" altLang="en-US" b="1" dirty="0">
                <a:latin typeface="Arial" panose="020B0604020202020204" pitchFamily="34" charset="0"/>
              </a:rPr>
              <a:t>ND Water Skis and Surfboards </a:t>
            </a:r>
          </a:p>
          <a:p>
            <a:r>
              <a:rPr lang="en-US" sz="1200" kern="1200" dirty="0">
                <a:solidFill>
                  <a:schemeClr val="tx1"/>
                </a:solidFill>
                <a:effectLst/>
                <a:latin typeface="Times New Roman" charset="0"/>
                <a:ea typeface="Times New Roman" charset="0"/>
                <a:cs typeface="Times New Roman" charset="0"/>
              </a:rPr>
              <a:t>No person may operate a vessel on any waters of this state towing a person or persons on water skis, a surfboard or similar device unless there is another person in the towing vessel observing the person or persons being towed. However, this subsection shall not apply to members of any organization regularly staging water ski shows, tournaments or exhibitions while engaged in the performance of such shows, tournaments or exhibitions.</a:t>
            </a:r>
          </a:p>
          <a:p>
            <a:endParaRPr lang="en-US" sz="1200" kern="1200" dirty="0">
              <a:solidFill>
                <a:schemeClr val="tx1"/>
              </a:solidFill>
              <a:effectLst/>
              <a:latin typeface="Times New Roman" charset="0"/>
              <a:ea typeface="Times New Roman" charset="0"/>
              <a:cs typeface="Times New Roman" charset="0"/>
            </a:endParaRPr>
          </a:p>
          <a:p>
            <a:r>
              <a:rPr lang="en-US" sz="1200" kern="1200" dirty="0">
                <a:solidFill>
                  <a:schemeClr val="tx1"/>
                </a:solidFill>
                <a:effectLst/>
                <a:latin typeface="Times New Roman" charset="0"/>
                <a:ea typeface="Times New Roman" charset="0"/>
                <a:cs typeface="Times New Roman" charset="0"/>
              </a:rPr>
              <a:t>No person may operate a vessel on any waters of this state towing a person or persons on water skis, a surfboard or similar device, nor may any person engage in waterskiing, surfboarding or similar activity at any time between the hours from one hour after sunset to one hour before sunrise.</a:t>
            </a:r>
          </a:p>
          <a:p>
            <a:r>
              <a:rPr lang="en-US" sz="1200" kern="1200" dirty="0">
                <a:solidFill>
                  <a:schemeClr val="tx1"/>
                </a:solidFill>
                <a:effectLst/>
                <a:latin typeface="Times New Roman" charset="0"/>
                <a:ea typeface="Times New Roman" charset="0"/>
                <a:cs typeface="Times New Roman" charset="0"/>
              </a:rPr>
              <a:t>Exemptions are granted to performers engaged in a professional exhibition as authorized under a permit.</a:t>
            </a:r>
          </a:p>
          <a:p>
            <a:endParaRPr lang="en-US" sz="1200" kern="1200" dirty="0">
              <a:solidFill>
                <a:schemeClr val="tx1"/>
              </a:solidFill>
              <a:effectLst/>
              <a:latin typeface="Times New Roman" charset="0"/>
              <a:ea typeface="Times New Roman" charset="0"/>
              <a:cs typeface="Times New Roman" charset="0"/>
            </a:endParaRPr>
          </a:p>
          <a:p>
            <a:r>
              <a:rPr lang="en-US" sz="1200" kern="1200" dirty="0">
                <a:solidFill>
                  <a:schemeClr val="tx1"/>
                </a:solidFill>
                <a:effectLst/>
                <a:latin typeface="Times New Roman" charset="0"/>
                <a:ea typeface="Times New Roman" charset="0"/>
                <a:cs typeface="Times New Roman" charset="0"/>
              </a:rPr>
              <a:t>No person shall manipulate any water skis, surfboard or similar device without wearing a type I, II or III PFD (persons 16 years of age or older engaged in windsurfing or boardsailing are exempt).</a:t>
            </a:r>
          </a:p>
          <a:p>
            <a:endParaRPr lang="en-US" sz="1200" kern="1200" dirty="0">
              <a:solidFill>
                <a:schemeClr val="tx1"/>
              </a:solidFill>
              <a:effectLst/>
              <a:latin typeface="Times New Roman" charset="0"/>
              <a:ea typeface="Times New Roman" charset="0"/>
              <a:cs typeface="Times New Roman" charset="0"/>
            </a:endParaRPr>
          </a:p>
          <a:p>
            <a:r>
              <a:rPr lang="en-US" sz="1200" kern="1200" dirty="0">
                <a:solidFill>
                  <a:schemeClr val="tx1"/>
                </a:solidFill>
                <a:effectLst/>
                <a:latin typeface="Times New Roman" charset="0"/>
                <a:ea typeface="Times New Roman" charset="0"/>
                <a:cs typeface="Times New Roman" charset="0"/>
              </a:rPr>
              <a:t>No person may operate or manipulate any vessel, towrope or other device by which the direction or location of water skis, a surfboard or similar device may be affected or controlled in such a way as to cause the water skis, surfboard or similar device, or any person thereon, to collide with or strike against any object or person.</a:t>
            </a:r>
          </a:p>
        </p:txBody>
      </p:sp>
      <p:sp>
        <p:nvSpPr>
          <p:cNvPr id="36868"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682522E2-B59D-40A3-8864-1FBA78C1B8AC}" type="slidenum">
              <a:rPr lang="en-US" altLang="en-US" sz="1300">
                <a:solidFill>
                  <a:schemeClr val="tx1"/>
                </a:solidFill>
                <a:latin typeface="Comic Sans MS" panose="030F0702030302020204" pitchFamily="66" charset="0"/>
              </a:rPr>
              <a:pPr/>
              <a:t>10</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198762431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a:xfrm>
            <a:off x="685800" y="2130425"/>
            <a:ext cx="7772400" cy="1470025"/>
          </a:xfrm>
        </p:spPr>
        <p:txBody>
          <a:bodyPr/>
          <a:lstStyle>
            <a:lvl1pPr>
              <a:defRPr/>
            </a:lvl1pPr>
          </a:lstStyle>
          <a:p>
            <a:pPr lvl="0"/>
            <a:r>
              <a:rPr lang="en-US" altLang="x-none" noProof="0" dirty="0"/>
              <a:t>Click to edit Master title style</a:t>
            </a:r>
          </a:p>
        </p:txBody>
      </p:sp>
      <p:sp>
        <p:nvSpPr>
          <p:cNvPr id="13315"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altLang="x-none" noProof="0" dirty="0"/>
              <a:t>Click to edit Master subtitle style</a:t>
            </a:r>
          </a:p>
        </p:txBody>
      </p:sp>
      <p:sp>
        <p:nvSpPr>
          <p:cNvPr id="13316" name="Rectangle 4"/>
          <p:cNvSpPr>
            <a:spLocks noGrp="1" noChangeArrowheads="1"/>
          </p:cNvSpPr>
          <p:nvPr>
            <p:ph type="dt" sz="half" idx="2"/>
          </p:nvPr>
        </p:nvSpPr>
        <p:spPr>
          <a:xfrm>
            <a:off x="457200" y="6245225"/>
            <a:ext cx="2133600" cy="476250"/>
          </a:xfrm>
        </p:spPr>
        <p:txBody>
          <a:bodyPr/>
          <a:lstStyle>
            <a:lvl1pPr>
              <a:defRPr/>
            </a:lvl1pPr>
          </a:lstStyle>
          <a:p>
            <a:endParaRPr lang="en-US" altLang="x-none"/>
          </a:p>
        </p:txBody>
      </p:sp>
      <p:sp>
        <p:nvSpPr>
          <p:cNvPr id="13317" name="Rectangle 5"/>
          <p:cNvSpPr>
            <a:spLocks noGrp="1" noChangeArrowheads="1"/>
          </p:cNvSpPr>
          <p:nvPr>
            <p:ph type="ftr" sz="quarter" idx="3"/>
          </p:nvPr>
        </p:nvSpPr>
        <p:spPr>
          <a:xfrm>
            <a:off x="3124200" y="6245225"/>
            <a:ext cx="2895600" cy="476250"/>
          </a:xfrm>
        </p:spPr>
        <p:txBody>
          <a:bodyPr/>
          <a:lstStyle>
            <a:lvl1pPr>
              <a:defRPr sz="2400">
                <a:solidFill>
                  <a:schemeClr val="bg1"/>
                </a:solidFill>
                <a:latin typeface="Arial Black" panose="020B0A04020102020204" pitchFamily="34" charset="0"/>
              </a:defRPr>
            </a:lvl1pPr>
          </a:lstStyle>
          <a:p>
            <a:r>
              <a:rPr lang="en-US" altLang="x-none"/>
              <a:t>Copyright 2021 Coast Guard Auxiliary Association</a:t>
            </a:r>
            <a:endParaRPr lang="en-US" altLang="x-none" dirty="0"/>
          </a:p>
        </p:txBody>
      </p:sp>
      <p:pic>
        <p:nvPicPr>
          <p:cNvPr id="13319" name="Picture 7" descr="01 aux logo 3d cop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304800"/>
            <a:ext cx="981075" cy="1028700"/>
          </a:xfrm>
          <a:prstGeom prst="rect">
            <a:avLst/>
          </a:prstGeom>
          <a:noFill/>
          <a:extLst>
            <a:ext uri="{909E8E84-426E-40DD-AFC4-6F175D3DCCD1}">
              <a14:hiddenFill xmlns:a14="http://schemas.microsoft.com/office/drawing/2010/main">
                <a:solidFill>
                  <a:srgbClr val="FFFFFF"/>
                </a:solidFill>
              </a14:hiddenFill>
            </a:ext>
          </a:extLst>
        </p:spPr>
      </p:pic>
      <p:pic>
        <p:nvPicPr>
          <p:cNvPr id="13320" name="Picture 8" descr="homeland logo tipped cop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5867400"/>
            <a:ext cx="769938" cy="787400"/>
          </a:xfrm>
          <a:prstGeom prst="rect">
            <a:avLst/>
          </a:prstGeom>
          <a:noFill/>
          <a:extLst>
            <a:ext uri="{909E8E84-426E-40DD-AFC4-6F175D3DCCD1}">
              <a14:hiddenFill xmlns:a14="http://schemas.microsoft.com/office/drawing/2010/main">
                <a:solidFill>
                  <a:srgbClr val="FFFFFF"/>
                </a:solidFill>
              </a14:hiddenFill>
            </a:ext>
          </a:extLst>
        </p:spPr>
      </p:pic>
      <p:sp>
        <p:nvSpPr>
          <p:cNvPr id="13318" name="Rectangle 6"/>
          <p:cNvSpPr>
            <a:spLocks noGrp="1" noChangeArrowheads="1"/>
          </p:cNvSpPr>
          <p:nvPr>
            <p:ph type="sldNum" sz="quarter" idx="4"/>
          </p:nvPr>
        </p:nvSpPr>
        <p:spPr>
          <a:xfrm>
            <a:off x="6553200" y="6245225"/>
            <a:ext cx="2133600" cy="476250"/>
          </a:xfrm>
        </p:spPr>
        <p:txBody>
          <a:bodyPr/>
          <a:lstStyle>
            <a:lvl1pPr>
              <a:defRPr>
                <a:latin typeface="+mn-lt"/>
              </a:defRPr>
            </a:lvl1pPr>
          </a:lstStyle>
          <a:p>
            <a:fld id="{3AB44274-9821-764F-89F9-B72DA793002B}" type="slidenum">
              <a:rPr lang="en-US" altLang="x-none" smtClean="0"/>
              <a:pPr/>
              <a:t>‹#›</a:t>
            </a:fld>
            <a:endParaRPr lang="en-US" altLang="x-none"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x-none"/>
          </a:p>
        </p:txBody>
      </p:sp>
      <p:sp>
        <p:nvSpPr>
          <p:cNvPr id="5" name="Footer Placeholder 4"/>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6" name="Slide Number Placeholder 5"/>
          <p:cNvSpPr>
            <a:spLocks noGrp="1"/>
          </p:cNvSpPr>
          <p:nvPr>
            <p:ph type="sldNum" sz="quarter" idx="12"/>
          </p:nvPr>
        </p:nvSpPr>
        <p:spPr/>
        <p:txBody>
          <a:bodyPr/>
          <a:lstStyle>
            <a:lvl1pPr>
              <a:defRPr/>
            </a:lvl1pPr>
          </a:lstStyle>
          <a:p>
            <a:fld id="{30BAB174-689A-4046-AE18-517C5A349936}" type="slidenum">
              <a:rPr lang="en-US" altLang="x-none"/>
              <a:pPr/>
              <a:t>‹#›</a:t>
            </a:fld>
            <a:endParaRPr lang="en-US" altLang="x-none"/>
          </a:p>
        </p:txBody>
      </p:sp>
    </p:spTree>
    <p:extLst>
      <p:ext uri="{BB962C8B-B14F-4D97-AF65-F5344CB8AC3E}">
        <p14:creationId xmlns:p14="http://schemas.microsoft.com/office/powerpoint/2010/main" val="21445605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x-none"/>
          </a:p>
        </p:txBody>
      </p:sp>
      <p:sp>
        <p:nvSpPr>
          <p:cNvPr id="5" name="Footer Placeholder 4"/>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6" name="Slide Number Placeholder 5"/>
          <p:cNvSpPr>
            <a:spLocks noGrp="1"/>
          </p:cNvSpPr>
          <p:nvPr>
            <p:ph type="sldNum" sz="quarter" idx="12"/>
          </p:nvPr>
        </p:nvSpPr>
        <p:spPr/>
        <p:txBody>
          <a:bodyPr/>
          <a:lstStyle>
            <a:lvl1pPr>
              <a:defRPr/>
            </a:lvl1pPr>
          </a:lstStyle>
          <a:p>
            <a:fld id="{3702FD07-C5E8-5F4C-A95A-DD88D00DA9A6}" type="slidenum">
              <a:rPr lang="en-US" altLang="x-none"/>
              <a:pPr/>
              <a:t>‹#›</a:t>
            </a:fld>
            <a:endParaRPr lang="en-US" altLang="x-none"/>
          </a:p>
        </p:txBody>
      </p:sp>
    </p:spTree>
    <p:extLst>
      <p:ext uri="{BB962C8B-B14F-4D97-AF65-F5344CB8AC3E}">
        <p14:creationId xmlns:p14="http://schemas.microsoft.com/office/powerpoint/2010/main" val="2637166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52600" y="228600"/>
            <a:ext cx="6858000" cy="1143000"/>
          </a:xfrm>
        </p:spPr>
        <p:txBody>
          <a:bodyPr/>
          <a:lstStyle/>
          <a:p>
            <a:r>
              <a:rPr lang="en-US"/>
              <a:t>Click to edit Master title style</a:t>
            </a:r>
          </a:p>
        </p:txBody>
      </p:sp>
      <p:sp>
        <p:nvSpPr>
          <p:cNvPr id="3" name="Text Placeholder 2"/>
          <p:cNvSpPr>
            <a:spLocks noGrp="1"/>
          </p:cNvSpPr>
          <p:nvPr>
            <p:ph type="body" sz="half" idx="1"/>
          </p:nvPr>
        </p:nvSpPr>
        <p:spPr>
          <a:xfrm>
            <a:off x="990600" y="1752600"/>
            <a:ext cx="40767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219700" y="1752600"/>
            <a:ext cx="40767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sldNum" sz="quarter" idx="10"/>
          </p:nvPr>
        </p:nvSpPr>
        <p:spPr>
          <a:ln/>
        </p:spPr>
        <p:txBody>
          <a:bodyPr/>
          <a:lstStyle>
            <a:lvl1pPr>
              <a:defRPr/>
            </a:lvl1pPr>
          </a:lstStyle>
          <a:p>
            <a:fld id="{89E1254E-7C07-4248-8223-2A9701AF0008}" type="slidenum">
              <a:rPr lang="en-US" altLang="en-US"/>
              <a:pPr/>
              <a:t>‹#›</a:t>
            </a:fld>
            <a:endParaRPr lang="en-US" altLang="en-US"/>
          </a:p>
        </p:txBody>
      </p:sp>
    </p:spTree>
    <p:extLst>
      <p:ext uri="{BB962C8B-B14F-4D97-AF65-F5344CB8AC3E}">
        <p14:creationId xmlns:p14="http://schemas.microsoft.com/office/powerpoint/2010/main" val="1808083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x-none"/>
          </a:p>
        </p:txBody>
      </p:sp>
      <p:sp>
        <p:nvSpPr>
          <p:cNvPr id="5" name="Footer Placeholder 4"/>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6" name="Slide Number Placehold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6BA64208-401D-364A-B2D4-877A89510A5A}" type="slidenum">
              <a:rPr lang="en-US" altLang="x-none" smtClean="0"/>
              <a:pPr/>
              <a:t>‹#›</a:t>
            </a:fld>
            <a:endParaRPr lang="en-US" altLang="x-none" dirty="0"/>
          </a:p>
        </p:txBody>
      </p:sp>
    </p:spTree>
    <p:extLst>
      <p:ext uri="{BB962C8B-B14F-4D97-AF65-F5344CB8AC3E}">
        <p14:creationId xmlns:p14="http://schemas.microsoft.com/office/powerpoint/2010/main" val="12970058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US" altLang="x-none"/>
          </a:p>
        </p:txBody>
      </p:sp>
      <p:sp>
        <p:nvSpPr>
          <p:cNvPr id="5" name="Footer Placeholder 4"/>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6" name="Slide Number Placeholder 5"/>
          <p:cNvSpPr>
            <a:spLocks noGrp="1"/>
          </p:cNvSpPr>
          <p:nvPr>
            <p:ph type="sldNum" sz="quarter" idx="12"/>
          </p:nvPr>
        </p:nvSpPr>
        <p:spPr/>
        <p:txBody>
          <a:bodyPr/>
          <a:lstStyle>
            <a:lvl1pPr>
              <a:defRPr/>
            </a:lvl1pPr>
          </a:lstStyle>
          <a:p>
            <a:fld id="{5EA8B729-E4BE-D141-A1D2-DFF5A60581D7}" type="slidenum">
              <a:rPr lang="en-US" altLang="x-none"/>
              <a:pPr/>
              <a:t>‹#›</a:t>
            </a:fld>
            <a:endParaRPr lang="en-US" altLang="x-none"/>
          </a:p>
        </p:txBody>
      </p:sp>
    </p:spTree>
    <p:extLst>
      <p:ext uri="{BB962C8B-B14F-4D97-AF65-F5344CB8AC3E}">
        <p14:creationId xmlns:p14="http://schemas.microsoft.com/office/powerpoint/2010/main" val="18185728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n-US" altLang="x-none"/>
          </a:p>
        </p:txBody>
      </p:sp>
      <p:sp>
        <p:nvSpPr>
          <p:cNvPr id="6" name="Footer Placeholder 5"/>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7" name="Slide Number Placeholder 6"/>
          <p:cNvSpPr>
            <a:spLocks noGrp="1"/>
          </p:cNvSpPr>
          <p:nvPr>
            <p:ph type="sldNum" sz="quarter" idx="12"/>
          </p:nvPr>
        </p:nvSpPr>
        <p:spPr/>
        <p:txBody>
          <a:bodyPr/>
          <a:lstStyle>
            <a:lvl1pPr>
              <a:defRPr/>
            </a:lvl1pPr>
          </a:lstStyle>
          <a:p>
            <a:fld id="{17168CF0-F309-FC48-8545-88FAF9924F06}" type="slidenum">
              <a:rPr lang="en-US" altLang="x-none"/>
              <a:pPr/>
              <a:t>‹#›</a:t>
            </a:fld>
            <a:endParaRPr lang="en-US" altLang="x-none"/>
          </a:p>
        </p:txBody>
      </p:sp>
    </p:spTree>
    <p:extLst>
      <p:ext uri="{BB962C8B-B14F-4D97-AF65-F5344CB8AC3E}">
        <p14:creationId xmlns:p14="http://schemas.microsoft.com/office/powerpoint/2010/main" val="17659871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en-US" altLang="x-none"/>
          </a:p>
        </p:txBody>
      </p:sp>
      <p:sp>
        <p:nvSpPr>
          <p:cNvPr id="8" name="Footer Placeholder 7"/>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9" name="Slide Number Placeholder 8"/>
          <p:cNvSpPr>
            <a:spLocks noGrp="1"/>
          </p:cNvSpPr>
          <p:nvPr>
            <p:ph type="sldNum" sz="quarter" idx="12"/>
          </p:nvPr>
        </p:nvSpPr>
        <p:spPr/>
        <p:txBody>
          <a:bodyPr/>
          <a:lstStyle>
            <a:lvl1pPr>
              <a:defRPr/>
            </a:lvl1pPr>
          </a:lstStyle>
          <a:p>
            <a:fld id="{471AC600-7331-D748-B5AE-8C9428BAFA9A}" type="slidenum">
              <a:rPr lang="en-US" altLang="x-none"/>
              <a:pPr/>
              <a:t>‹#›</a:t>
            </a:fld>
            <a:endParaRPr lang="en-US" altLang="x-none"/>
          </a:p>
        </p:txBody>
      </p:sp>
    </p:spTree>
    <p:extLst>
      <p:ext uri="{BB962C8B-B14F-4D97-AF65-F5344CB8AC3E}">
        <p14:creationId xmlns:p14="http://schemas.microsoft.com/office/powerpoint/2010/main" val="5750490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BS_BS&amp;S with State Footno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n-US" altLang="x-none"/>
          </a:p>
        </p:txBody>
      </p:sp>
      <p:sp>
        <p:nvSpPr>
          <p:cNvPr id="4" name="Footer Placeholder 3"/>
          <p:cNvSpPr>
            <a:spLocks noGrp="1"/>
          </p:cNvSpPr>
          <p:nvPr>
            <p:ph type="ftr" sz="quarter" idx="11"/>
          </p:nvPr>
        </p:nvSpPr>
        <p:spPr/>
        <p:txBody>
          <a:bodyPr/>
          <a:lstStyle>
            <a:lvl1pPr>
              <a:defRPr sz="2400">
                <a:solidFill>
                  <a:schemeClr val="bg1"/>
                </a:solidFill>
                <a:latin typeface="Arial Black" panose="020B0A04020102020204" pitchFamily="34" charset="0"/>
              </a:defRPr>
            </a:lvl1pPr>
          </a:lstStyle>
          <a:p>
            <a:r>
              <a:rPr lang="en-US" altLang="x-none"/>
              <a:t>Copyright 2021 Coast Guard Auxiliary Association</a:t>
            </a:r>
            <a:endParaRPr lang="en-US" altLang="x-none" dirty="0"/>
          </a:p>
        </p:txBody>
      </p:sp>
      <p:sp>
        <p:nvSpPr>
          <p:cNvPr id="5" name="Slide Number Placeholder 4"/>
          <p:cNvSpPr>
            <a:spLocks noGrp="1"/>
          </p:cNvSpPr>
          <p:nvPr>
            <p:ph type="sldNum" sz="quarter" idx="12"/>
          </p:nvPr>
        </p:nvSpPr>
        <p:spPr/>
        <p:txBody>
          <a:bodyPr/>
          <a:lstStyle>
            <a:lvl1pPr>
              <a:defRPr/>
            </a:lvl1pPr>
          </a:lstStyle>
          <a:p>
            <a:r>
              <a:rPr lang="en-US" altLang="x-none" dirty="0"/>
              <a:t>n</a:t>
            </a:r>
          </a:p>
        </p:txBody>
      </p:sp>
    </p:spTree>
    <p:extLst>
      <p:ext uri="{BB962C8B-B14F-4D97-AF65-F5344CB8AC3E}">
        <p14:creationId xmlns:p14="http://schemas.microsoft.com/office/powerpoint/2010/main" val="11733584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x-none"/>
          </a:p>
        </p:txBody>
      </p:sp>
      <p:sp>
        <p:nvSpPr>
          <p:cNvPr id="3" name="Footer Placeholder 2"/>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4" name="Slide Number Placeholder 3"/>
          <p:cNvSpPr>
            <a:spLocks noGrp="1"/>
          </p:cNvSpPr>
          <p:nvPr>
            <p:ph type="sldNum" sz="quarter" idx="12"/>
          </p:nvPr>
        </p:nvSpPr>
        <p:spPr/>
        <p:txBody>
          <a:bodyPr/>
          <a:lstStyle>
            <a:lvl1pPr>
              <a:defRPr/>
            </a:lvl1pPr>
          </a:lstStyle>
          <a:p>
            <a:fld id="{0350690B-5A03-CD40-95EE-B129E0CD17FC}" type="slidenum">
              <a:rPr lang="en-US" altLang="x-none"/>
              <a:pPr/>
              <a:t>‹#›</a:t>
            </a:fld>
            <a:endParaRPr lang="en-US" altLang="x-none"/>
          </a:p>
        </p:txBody>
      </p:sp>
    </p:spTree>
    <p:extLst>
      <p:ext uri="{BB962C8B-B14F-4D97-AF65-F5344CB8AC3E}">
        <p14:creationId xmlns:p14="http://schemas.microsoft.com/office/powerpoint/2010/main" val="2924832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ltLang="x-none"/>
          </a:p>
        </p:txBody>
      </p:sp>
      <p:sp>
        <p:nvSpPr>
          <p:cNvPr id="6" name="Footer Placeholder 5"/>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7" name="Slide Number Placeholder 6"/>
          <p:cNvSpPr>
            <a:spLocks noGrp="1"/>
          </p:cNvSpPr>
          <p:nvPr>
            <p:ph type="sldNum" sz="quarter" idx="12"/>
          </p:nvPr>
        </p:nvSpPr>
        <p:spPr/>
        <p:txBody>
          <a:bodyPr/>
          <a:lstStyle>
            <a:lvl1pPr>
              <a:defRPr/>
            </a:lvl1pPr>
          </a:lstStyle>
          <a:p>
            <a:fld id="{8884FF51-5B0E-694B-9B6D-66820A180EAE}" type="slidenum">
              <a:rPr lang="en-US" altLang="x-none"/>
              <a:pPr/>
              <a:t>‹#›</a:t>
            </a:fld>
            <a:endParaRPr lang="en-US" altLang="x-none"/>
          </a:p>
        </p:txBody>
      </p:sp>
    </p:spTree>
    <p:extLst>
      <p:ext uri="{BB962C8B-B14F-4D97-AF65-F5344CB8AC3E}">
        <p14:creationId xmlns:p14="http://schemas.microsoft.com/office/powerpoint/2010/main" val="1763517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ltLang="x-none"/>
          </a:p>
        </p:txBody>
      </p:sp>
      <p:sp>
        <p:nvSpPr>
          <p:cNvPr id="6" name="Footer Placeholder 5"/>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7" name="Slide Number Placeholder 6"/>
          <p:cNvSpPr>
            <a:spLocks noGrp="1"/>
          </p:cNvSpPr>
          <p:nvPr>
            <p:ph type="sldNum" sz="quarter" idx="12"/>
          </p:nvPr>
        </p:nvSpPr>
        <p:spPr/>
        <p:txBody>
          <a:bodyPr/>
          <a:lstStyle>
            <a:lvl1pPr>
              <a:defRPr/>
            </a:lvl1pPr>
          </a:lstStyle>
          <a:p>
            <a:fld id="{48346896-7773-694F-BADD-9C41D048F41D}" type="slidenum">
              <a:rPr lang="en-US" altLang="x-none"/>
              <a:pPr/>
              <a:t>‹#›</a:t>
            </a:fld>
            <a:endParaRPr lang="en-US" altLang="x-none"/>
          </a:p>
        </p:txBody>
      </p:sp>
    </p:spTree>
    <p:extLst>
      <p:ext uri="{BB962C8B-B14F-4D97-AF65-F5344CB8AC3E}">
        <p14:creationId xmlns:p14="http://schemas.microsoft.com/office/powerpoint/2010/main" val="4164125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outerShdw blurRad="63500" dist="38099" dir="2700000" algn="ctr" rotWithShape="0">
              <a:srgbClr val="CC0000">
                <a:alpha val="74998"/>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ltLang="x-none"/>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ltLang="x-none" dirty="0"/>
              <a:t>Click to edit Master text styles</a:t>
            </a:r>
          </a:p>
          <a:p>
            <a:pPr lvl="1"/>
            <a:r>
              <a:rPr lang="en-US" altLang="x-none" dirty="0"/>
              <a:t>Second level</a:t>
            </a:r>
          </a:p>
          <a:p>
            <a:pPr lvl="2"/>
            <a:r>
              <a:rPr lang="en-US" altLang="x-none" dirty="0"/>
              <a:t>Third level</a:t>
            </a:r>
          </a:p>
          <a:p>
            <a:pPr lvl="3"/>
            <a:r>
              <a:rPr lang="en-US" altLang="x-none" dirty="0"/>
              <a:t>Fourth level</a:t>
            </a:r>
          </a:p>
          <a:p>
            <a:pPr lvl="4"/>
            <a:r>
              <a:rPr lang="en-US" altLang="x-none"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400"/>
            </a:lvl1pPr>
          </a:lstStyle>
          <a:p>
            <a:endParaRPr lang="en-US" altLang="x-none"/>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a:defRPr sz="1400">
                <a:solidFill>
                  <a:schemeClr val="bg1"/>
                </a:solidFill>
                <a:latin typeface="Times New Roman" panose="02020603050405020304" pitchFamily="18" charset="0"/>
                <a:cs typeface="Times New Roman" panose="02020603050405020304" pitchFamily="18" charset="0"/>
              </a:defRPr>
            </a:lvl1pPr>
          </a:lstStyle>
          <a:p>
            <a:r>
              <a:rPr lang="en-US" altLang="x-none"/>
              <a:t>Copyright 2021 Coast Guard Auxiliary Association</a:t>
            </a:r>
            <a:endParaRPr lang="en-US" altLang="x-none" dirty="0"/>
          </a:p>
        </p:txBody>
      </p:sp>
      <p:pic>
        <p:nvPicPr>
          <p:cNvPr id="1031" name="Picture 7" descr="01 aux logo 3d copy"/>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04800" y="304800"/>
            <a:ext cx="981075" cy="102870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omeland logo tipped copy"/>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04800" y="5867400"/>
            <a:ext cx="769938" cy="787400"/>
          </a:xfrm>
          <a:prstGeom prst="rect">
            <a:avLst/>
          </a:prstGeom>
          <a:noFill/>
          <a:extLst>
            <a:ext uri="{909E8E84-426E-40DD-AFC4-6F175D3DCCD1}">
              <a14:hiddenFill xmlns:a14="http://schemas.microsoft.com/office/drawing/2010/main">
                <a:solidFill>
                  <a:srgbClr val="FFFFFF"/>
                </a:solidFill>
              </a14:hiddenFill>
            </a:ext>
          </a:extLst>
        </p:spPr>
      </p:pic>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400">
                <a:solidFill>
                  <a:schemeClr val="bg1"/>
                </a:solidFill>
                <a:latin typeface="+mn-lt"/>
              </a:defRPr>
            </a:lvl1pPr>
          </a:lstStyle>
          <a:p>
            <a:fld id="{63946F61-6890-A74F-AD17-4FE626A0BA77}" type="slidenum">
              <a:rPr lang="en-US" altLang="x-none" smtClean="0"/>
              <a:pPr/>
              <a:t>‹#›</a:t>
            </a:fld>
            <a:endParaRPr lang="en-US" altLang="x-none"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lvl1pPr algn="ctr" rtl="0" fontAlgn="base">
        <a:spcBef>
          <a:spcPct val="0"/>
        </a:spcBef>
        <a:spcAft>
          <a:spcPct val="0"/>
        </a:spcAft>
        <a:defRPr sz="4400" kern="1200">
          <a:solidFill>
            <a:schemeClr val="bg1"/>
          </a:solidFill>
          <a:latin typeface="+mj-lt"/>
          <a:ea typeface="+mj-ea"/>
          <a:cs typeface="+mj-cs"/>
        </a:defRPr>
      </a:lvl1pPr>
      <a:lvl2pPr algn="ctr" rtl="0" fontAlgn="base">
        <a:spcBef>
          <a:spcPct val="0"/>
        </a:spcBef>
        <a:spcAft>
          <a:spcPct val="0"/>
        </a:spcAft>
        <a:defRPr sz="4400">
          <a:solidFill>
            <a:schemeClr val="bg1"/>
          </a:solidFill>
          <a:latin typeface="Arial Black" charset="0"/>
          <a:ea typeface="Times New Roman" charset="0"/>
          <a:cs typeface="Times New Roman" charset="0"/>
        </a:defRPr>
      </a:lvl2pPr>
      <a:lvl3pPr algn="ctr" rtl="0" fontAlgn="base">
        <a:spcBef>
          <a:spcPct val="0"/>
        </a:spcBef>
        <a:spcAft>
          <a:spcPct val="0"/>
        </a:spcAft>
        <a:defRPr sz="4400">
          <a:solidFill>
            <a:schemeClr val="bg1"/>
          </a:solidFill>
          <a:latin typeface="Arial Black" charset="0"/>
          <a:ea typeface="Times New Roman" charset="0"/>
          <a:cs typeface="Times New Roman" charset="0"/>
        </a:defRPr>
      </a:lvl3pPr>
      <a:lvl4pPr algn="ctr" rtl="0" fontAlgn="base">
        <a:spcBef>
          <a:spcPct val="0"/>
        </a:spcBef>
        <a:spcAft>
          <a:spcPct val="0"/>
        </a:spcAft>
        <a:defRPr sz="4400">
          <a:solidFill>
            <a:schemeClr val="bg1"/>
          </a:solidFill>
          <a:latin typeface="Arial Black" charset="0"/>
          <a:ea typeface="Times New Roman" charset="0"/>
          <a:cs typeface="Times New Roman" charset="0"/>
        </a:defRPr>
      </a:lvl4pPr>
      <a:lvl5pPr algn="ctr" rtl="0" fontAlgn="base">
        <a:spcBef>
          <a:spcPct val="0"/>
        </a:spcBef>
        <a:spcAft>
          <a:spcPct val="0"/>
        </a:spcAft>
        <a:defRPr sz="4400">
          <a:solidFill>
            <a:schemeClr val="bg1"/>
          </a:solidFill>
          <a:latin typeface="Arial Black" charset="0"/>
          <a:ea typeface="Times New Roman" charset="0"/>
          <a:cs typeface="Times New Roman" charset="0"/>
        </a:defRPr>
      </a:lvl5pPr>
      <a:lvl6pPr marL="457200" algn="ctr" rtl="0" fontAlgn="base">
        <a:spcBef>
          <a:spcPct val="0"/>
        </a:spcBef>
        <a:spcAft>
          <a:spcPct val="0"/>
        </a:spcAft>
        <a:defRPr sz="4400">
          <a:solidFill>
            <a:schemeClr val="bg1"/>
          </a:solidFill>
          <a:latin typeface="Arial Black" charset="0"/>
          <a:ea typeface="Times New Roman" charset="0"/>
          <a:cs typeface="Times New Roman" charset="0"/>
        </a:defRPr>
      </a:lvl6pPr>
      <a:lvl7pPr marL="914400" algn="ctr" rtl="0" fontAlgn="base">
        <a:spcBef>
          <a:spcPct val="0"/>
        </a:spcBef>
        <a:spcAft>
          <a:spcPct val="0"/>
        </a:spcAft>
        <a:defRPr sz="4400">
          <a:solidFill>
            <a:schemeClr val="bg1"/>
          </a:solidFill>
          <a:latin typeface="Arial Black" charset="0"/>
          <a:ea typeface="Times New Roman" charset="0"/>
          <a:cs typeface="Times New Roman" charset="0"/>
        </a:defRPr>
      </a:lvl7pPr>
      <a:lvl8pPr marL="1371600" algn="ctr" rtl="0" fontAlgn="base">
        <a:spcBef>
          <a:spcPct val="0"/>
        </a:spcBef>
        <a:spcAft>
          <a:spcPct val="0"/>
        </a:spcAft>
        <a:defRPr sz="4400">
          <a:solidFill>
            <a:schemeClr val="bg1"/>
          </a:solidFill>
          <a:latin typeface="Arial Black" charset="0"/>
          <a:ea typeface="Times New Roman" charset="0"/>
          <a:cs typeface="Times New Roman" charset="0"/>
        </a:defRPr>
      </a:lvl8pPr>
      <a:lvl9pPr marL="1828800" algn="ctr" rtl="0" fontAlgn="base">
        <a:spcBef>
          <a:spcPct val="0"/>
        </a:spcBef>
        <a:spcAft>
          <a:spcPct val="0"/>
        </a:spcAft>
        <a:defRPr sz="4400">
          <a:solidFill>
            <a:schemeClr val="bg1"/>
          </a:solidFill>
          <a:latin typeface="Arial Black" charset="0"/>
          <a:ea typeface="Times New Roman" charset="0"/>
          <a:cs typeface="Times New Roman" charset="0"/>
        </a:defRPr>
      </a:lvl9pPr>
    </p:titleStyle>
    <p:bodyStyle>
      <a:lvl1pPr marL="342900" indent="-342900" algn="l" rtl="0" fontAlgn="base">
        <a:spcBef>
          <a:spcPct val="20000"/>
        </a:spcBef>
        <a:spcAft>
          <a:spcPct val="0"/>
        </a:spcAft>
        <a:buChar char="•"/>
        <a:defRPr sz="3200" kern="1200">
          <a:solidFill>
            <a:schemeClr val="bg1"/>
          </a:solidFill>
          <a:latin typeface="+mn-lt"/>
          <a:ea typeface="+mn-ea"/>
          <a:cs typeface="+mn-cs"/>
        </a:defRPr>
      </a:lvl1pPr>
      <a:lvl2pPr marL="742950" indent="-285750" algn="l" rtl="0" fontAlgn="base">
        <a:spcBef>
          <a:spcPct val="20000"/>
        </a:spcBef>
        <a:spcAft>
          <a:spcPct val="0"/>
        </a:spcAft>
        <a:buChar char="–"/>
        <a:defRPr sz="2800" kern="1200">
          <a:solidFill>
            <a:schemeClr val="bg1"/>
          </a:solidFill>
          <a:latin typeface="+mn-lt"/>
          <a:ea typeface="+mn-ea"/>
          <a:cs typeface="+mn-cs"/>
        </a:defRPr>
      </a:lvl2pPr>
      <a:lvl3pPr marL="1143000" indent="-228600" algn="l" rtl="0" fontAlgn="base">
        <a:spcBef>
          <a:spcPct val="20000"/>
        </a:spcBef>
        <a:spcAft>
          <a:spcPct val="0"/>
        </a:spcAft>
        <a:buChar char="•"/>
        <a:defRPr sz="2400" kern="1200">
          <a:solidFill>
            <a:schemeClr val="bg1"/>
          </a:solidFill>
          <a:latin typeface="+mn-lt"/>
          <a:ea typeface="+mn-ea"/>
          <a:cs typeface="+mn-cs"/>
        </a:defRPr>
      </a:lvl3pPr>
      <a:lvl4pPr marL="1600200" indent="-228600" algn="l" rtl="0" fontAlgn="base">
        <a:spcBef>
          <a:spcPct val="20000"/>
        </a:spcBef>
        <a:spcAft>
          <a:spcPct val="0"/>
        </a:spcAft>
        <a:buChar char="–"/>
        <a:defRPr sz="2000" kern="1200">
          <a:solidFill>
            <a:schemeClr val="bg1"/>
          </a:solidFill>
          <a:latin typeface="+mn-lt"/>
          <a:ea typeface="+mn-ea"/>
          <a:cs typeface="+mn-cs"/>
        </a:defRPr>
      </a:lvl4pPr>
      <a:lvl5pPr marL="2057400" indent="-228600" algn="l" rtl="0" fontAlgn="base">
        <a:spcBef>
          <a:spcPct val="20000"/>
        </a:spcBef>
        <a:spcAft>
          <a:spcPct val="0"/>
        </a:spcAft>
        <a:buChar char="»"/>
        <a:defRPr sz="20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hyperlink" Target="http://fw.ky.gov/Boat/Documents/boatingaccidentreport2012.pdf#page=2"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fw.ky.gov/Boat/Documents/boatingaccidentreport2012.pdf#page=2"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hyperlink" Target="http://www.gencourt.state.nd.us/rsa/html/XXII/270/270-31.htm" TargetMode="External"/><Relationship Id="rId4" Type="http://schemas.openxmlformats.org/officeDocument/2006/relationships/hyperlink" Target="https://gf.nd.gov/boating/"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30074"/>
            <a:ext cx="9144000" cy="3656263"/>
          </a:xfrm>
          <a:prstGeom prst="rect">
            <a:avLst/>
          </a:prstGeom>
        </p:spPr>
      </p:pic>
      <p:sp>
        <p:nvSpPr>
          <p:cNvPr id="6" name="Rectangle 6"/>
          <p:cNvSpPr>
            <a:spLocks noGrp="1" noChangeArrowheads="1"/>
          </p:cNvSpPr>
          <p:nvPr>
            <p:ph type="sldNum" sz="quarter" idx="4"/>
          </p:nvPr>
        </p:nvSpPr>
        <p:spPr>
          <a:xfrm>
            <a:off x="6324600" y="6245225"/>
            <a:ext cx="2133600" cy="476250"/>
          </a:xfrm>
        </p:spPr>
        <p:txBody>
          <a:bodyPr/>
          <a:lstStyle/>
          <a:p>
            <a:fld id="{0F131524-BCAE-C843-9DA6-2B19D3D6DEDE}" type="slidenum">
              <a:rPr lang="en-US" altLang="x-none"/>
              <a:pPr/>
              <a:t>1</a:t>
            </a:fld>
            <a:endParaRPr lang="en-US" altLang="x-none"/>
          </a:p>
        </p:txBody>
      </p:sp>
      <p:sp>
        <p:nvSpPr>
          <p:cNvPr id="14340" name="Rectangle 4"/>
          <p:cNvSpPr>
            <a:spLocks noGrp="1" noChangeArrowheads="1"/>
          </p:cNvSpPr>
          <p:nvPr>
            <p:ph type="ctrTitle"/>
          </p:nvPr>
        </p:nvSpPr>
        <p:spPr>
          <a:xfrm>
            <a:off x="1219200" y="71186"/>
            <a:ext cx="7772400" cy="1470025"/>
          </a:xfrm>
        </p:spPr>
        <p:txBody>
          <a:bodyPr/>
          <a:lstStyle/>
          <a:p>
            <a:r>
              <a:rPr lang="en-US" altLang="x-none" sz="4000" dirty="0"/>
              <a:t>North Dakota Supplement</a:t>
            </a:r>
            <a:endParaRPr lang="x-none" altLang="x-none" sz="4000" dirty="0"/>
          </a:p>
        </p:txBody>
      </p:sp>
      <p:sp>
        <p:nvSpPr>
          <p:cNvPr id="14341" name="Rectangle 5"/>
          <p:cNvSpPr>
            <a:spLocks noGrp="1" noChangeArrowheads="1"/>
          </p:cNvSpPr>
          <p:nvPr>
            <p:ph type="subTitle" idx="1"/>
          </p:nvPr>
        </p:nvSpPr>
        <p:spPr>
          <a:xfrm>
            <a:off x="1676400" y="5148676"/>
            <a:ext cx="6400800" cy="1752600"/>
          </a:xfrm>
        </p:spPr>
        <p:txBody>
          <a:bodyPr/>
          <a:lstStyle/>
          <a:p>
            <a:r>
              <a:rPr lang="en-US" altLang="x-none" dirty="0"/>
              <a:t>For use with </a:t>
            </a:r>
            <a:r>
              <a:rPr lang="en-US" altLang="x-none" i="1" dirty="0"/>
              <a:t>Boat America</a:t>
            </a:r>
            <a:r>
              <a:rPr lang="en-US" altLang="x-none" dirty="0"/>
              <a:t> and </a:t>
            </a:r>
            <a:r>
              <a:rPr lang="en-US" altLang="x-none" i="1" dirty="0"/>
              <a:t>Boating Skills &amp; Seamanship</a:t>
            </a:r>
            <a:endParaRPr lang="x-none" altLang="x-none" i="1" dirty="0"/>
          </a:p>
        </p:txBody>
      </p:sp>
      <p:sp>
        <p:nvSpPr>
          <p:cNvPr id="2" name="Footer Placeholder 1"/>
          <p:cNvSpPr>
            <a:spLocks noGrp="1"/>
          </p:cNvSpPr>
          <p:nvPr>
            <p:ph type="ftr" sz="quarter" idx="3"/>
          </p:nvPr>
        </p:nvSpPr>
        <p:spPr/>
        <p:txBody>
          <a:bodyPr/>
          <a:lstStyle/>
          <a:p>
            <a:r>
              <a:rPr lang="en-US" altLang="x-none" sz="1400">
                <a:latin typeface="Times New Roman" panose="02020603050405020304" pitchFamily="18" charset="0"/>
              </a:rPr>
              <a:t>Copyright 2021 Coast Guard Auxiliary Association</a:t>
            </a:r>
            <a:endParaRPr lang="en-US" altLang="x-none" sz="1400" dirty="0">
              <a:latin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38200" y="228601"/>
            <a:ext cx="7620000" cy="849312"/>
          </a:xfrm>
        </p:spPr>
        <p:txBody>
          <a:bodyPr/>
          <a:lstStyle/>
          <a:p>
            <a:r>
              <a:rPr lang="en-US" altLang="en-US" sz="4000" b="1" dirty="0"/>
              <a:t>   Water Skis &amp; Surfboards</a:t>
            </a:r>
          </a:p>
        </p:txBody>
      </p:sp>
      <p:sp>
        <p:nvSpPr>
          <p:cNvPr id="2" name="Footer Placeholder 1"/>
          <p:cNvSpPr>
            <a:spLocks noGrp="1"/>
          </p:cNvSpPr>
          <p:nvPr>
            <p:ph type="ftr" sz="quarter" idx="11"/>
          </p:nvPr>
        </p:nvSpPr>
        <p:spPr/>
        <p:txBody>
          <a:bodyPr/>
          <a:lstStyle/>
          <a:p>
            <a:r>
              <a:rPr lang="en-US" altLang="x-none"/>
              <a:t>Copyright 2021 Coast Guard Auxiliary Association</a:t>
            </a:r>
            <a:endParaRPr lang="en-US" altLang="x-none" dirty="0"/>
          </a:p>
        </p:txBody>
      </p:sp>
      <p:sp>
        <p:nvSpPr>
          <p:cNvPr id="13315"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BA28A325-EB1E-40AD-AA2D-F89E90F67F9C}" type="slidenum">
              <a:rPr lang="en-US" altLang="en-US" sz="1400">
                <a:solidFill>
                  <a:srgbClr val="FFFF99"/>
                </a:solidFill>
                <a:latin typeface="Times New Roman" panose="02020603050405020304" pitchFamily="18" charset="0"/>
              </a:rPr>
              <a:pPr>
                <a:spcBef>
                  <a:spcPct val="0"/>
                </a:spcBef>
              </a:pPr>
              <a:t>10</a:t>
            </a:fld>
            <a:endParaRPr lang="en-US" altLang="en-US" sz="1400">
              <a:solidFill>
                <a:srgbClr val="FFFF99"/>
              </a:solidFill>
              <a:latin typeface="Times New Roman" panose="02020603050405020304" pitchFamily="18" charset="0"/>
            </a:endParaRPr>
          </a:p>
        </p:txBody>
      </p:sp>
      <p:sp>
        <p:nvSpPr>
          <p:cNvPr id="13316" name="TextBox 3"/>
          <p:cNvSpPr txBox="1">
            <a:spLocks noChangeArrowheads="1"/>
          </p:cNvSpPr>
          <p:nvPr/>
        </p:nvSpPr>
        <p:spPr bwMode="auto">
          <a:xfrm>
            <a:off x="1524000" y="1077913"/>
            <a:ext cx="7315200" cy="4031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spcBef>
                <a:spcPct val="20000"/>
              </a:spcBef>
              <a:defRPr sz="3200">
                <a:solidFill>
                  <a:schemeClr val="tx2"/>
                </a:solidFill>
                <a:latin typeface="Tahoma" panose="020B0604030504040204" pitchFamily="34" charset="0"/>
              </a:defRPr>
            </a:lvl1pPr>
            <a:lvl2pPr marL="914400" indent="-45720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marL="0" indent="0">
              <a:spcBef>
                <a:spcPct val="0"/>
              </a:spcBef>
            </a:pPr>
            <a:endParaRPr lang="en-US" altLang="en-US" dirty="0">
              <a:solidFill>
                <a:schemeClr val="bg1"/>
              </a:solidFill>
              <a:latin typeface="Arial" panose="020B0604020202020204" pitchFamily="34" charset="0"/>
            </a:endParaRPr>
          </a:p>
          <a:p>
            <a:pPr>
              <a:spcBef>
                <a:spcPct val="0"/>
              </a:spcBef>
              <a:buFontTx/>
              <a:buChar char="•"/>
            </a:pPr>
            <a:r>
              <a:rPr lang="en-US" altLang="en-US" b="0" dirty="0">
                <a:solidFill>
                  <a:schemeClr val="bg1"/>
                </a:solidFill>
                <a:latin typeface="Arial" panose="020B0604020202020204" pitchFamily="34" charset="0"/>
              </a:rPr>
              <a:t>All being towed must wear PFD</a:t>
            </a:r>
            <a:br>
              <a:rPr lang="en-US" altLang="en-US" b="0" dirty="0">
                <a:solidFill>
                  <a:schemeClr val="bg1"/>
                </a:solidFill>
                <a:latin typeface="Arial" panose="020B0604020202020204" pitchFamily="34" charset="0"/>
              </a:rPr>
            </a:br>
            <a:endParaRPr lang="en-US" altLang="en-US" b="0" dirty="0">
              <a:solidFill>
                <a:schemeClr val="bg1"/>
              </a:solidFill>
              <a:latin typeface="Arial" panose="020B0604020202020204" pitchFamily="34" charset="0"/>
            </a:endParaRPr>
          </a:p>
          <a:p>
            <a:pPr>
              <a:spcBef>
                <a:spcPct val="0"/>
              </a:spcBef>
              <a:buFontTx/>
              <a:buChar char="•"/>
            </a:pPr>
            <a:r>
              <a:rPr lang="en-US" altLang="en-US" b="0" dirty="0">
                <a:solidFill>
                  <a:schemeClr val="bg1"/>
                </a:solidFill>
                <a:latin typeface="Arial" panose="020B0604020202020204" pitchFamily="34" charset="0"/>
              </a:rPr>
              <a:t>Allowed only between sunrise and sunset</a:t>
            </a:r>
          </a:p>
          <a:p>
            <a:pPr>
              <a:spcBef>
                <a:spcPct val="0"/>
              </a:spcBef>
              <a:buFontTx/>
              <a:buChar char="•"/>
            </a:pPr>
            <a:endParaRPr lang="en-US" altLang="en-US" b="0" dirty="0">
              <a:solidFill>
                <a:schemeClr val="bg1"/>
              </a:solidFill>
              <a:latin typeface="Arial" panose="020B0604020202020204" pitchFamily="34" charset="0"/>
            </a:endParaRPr>
          </a:p>
          <a:p>
            <a:pPr>
              <a:spcBef>
                <a:spcPct val="0"/>
              </a:spcBef>
              <a:buFont typeface="Arial" panose="020B0604020202020204" pitchFamily="34" charset="0"/>
              <a:buChar char="•"/>
            </a:pPr>
            <a:r>
              <a:rPr lang="en-US" altLang="en-US" dirty="0">
                <a:solidFill>
                  <a:schemeClr val="bg1"/>
                </a:solidFill>
                <a:latin typeface="Arial" panose="020B0604020202020204" pitchFamily="34" charset="0"/>
              </a:rPr>
              <a:t>The towing boat m</a:t>
            </a:r>
            <a:r>
              <a:rPr lang="en-US" altLang="en-US" b="0" dirty="0">
                <a:solidFill>
                  <a:schemeClr val="bg1"/>
                </a:solidFill>
                <a:latin typeface="Arial" panose="020B0604020202020204" pitchFamily="34" charset="0"/>
              </a:rPr>
              <a:t>ust have an observer on board.</a:t>
            </a:r>
          </a:p>
        </p:txBody>
      </p:sp>
    </p:spTree>
    <p:extLst>
      <p:ext uri="{BB962C8B-B14F-4D97-AF65-F5344CB8AC3E}">
        <p14:creationId xmlns:p14="http://schemas.microsoft.com/office/powerpoint/2010/main" val="20674256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762000" y="266700"/>
            <a:ext cx="7772400" cy="1143000"/>
          </a:xfrm>
        </p:spPr>
        <p:txBody>
          <a:bodyPr/>
          <a:lstStyle/>
          <a:p>
            <a:r>
              <a:rPr lang="en-US" altLang="en-US" sz="4000" b="1" dirty="0"/>
              <a:t>   Water Skis &amp; Surfboards</a:t>
            </a:r>
          </a:p>
        </p:txBody>
      </p:sp>
      <p:sp>
        <p:nvSpPr>
          <p:cNvPr id="2" name="Footer Placeholder 1"/>
          <p:cNvSpPr>
            <a:spLocks noGrp="1"/>
          </p:cNvSpPr>
          <p:nvPr>
            <p:ph type="ftr" sz="quarter" idx="11"/>
          </p:nvPr>
        </p:nvSpPr>
        <p:spPr/>
        <p:txBody>
          <a:bodyPr/>
          <a:lstStyle/>
          <a:p>
            <a:r>
              <a:rPr lang="en-US" altLang="x-none"/>
              <a:t>Copyright 2021 Coast Guard Auxiliary Association</a:t>
            </a:r>
            <a:endParaRPr lang="en-US" altLang="x-none" dirty="0"/>
          </a:p>
        </p:txBody>
      </p:sp>
      <p:sp>
        <p:nvSpPr>
          <p:cNvPr id="13315"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BA28A325-EB1E-40AD-AA2D-F89E90F67F9C}" type="slidenum">
              <a:rPr lang="en-US" altLang="en-US" sz="1400">
                <a:solidFill>
                  <a:srgbClr val="FFFF99"/>
                </a:solidFill>
                <a:latin typeface="Times New Roman" panose="02020603050405020304" pitchFamily="18" charset="0"/>
              </a:rPr>
              <a:pPr>
                <a:spcBef>
                  <a:spcPct val="0"/>
                </a:spcBef>
              </a:pPr>
              <a:t>11</a:t>
            </a:fld>
            <a:endParaRPr lang="en-US" altLang="en-US" sz="1400">
              <a:solidFill>
                <a:srgbClr val="FFFF99"/>
              </a:solidFill>
              <a:latin typeface="Times New Roman" panose="02020603050405020304" pitchFamily="18" charset="0"/>
            </a:endParaRPr>
          </a:p>
        </p:txBody>
      </p:sp>
      <p:sp>
        <p:nvSpPr>
          <p:cNvPr id="13316" name="TextBox 3"/>
          <p:cNvSpPr txBox="1">
            <a:spLocks noChangeArrowheads="1"/>
          </p:cNvSpPr>
          <p:nvPr/>
        </p:nvSpPr>
        <p:spPr bwMode="auto">
          <a:xfrm>
            <a:off x="1524000" y="1600200"/>
            <a:ext cx="7315200"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spcBef>
                <a:spcPct val="20000"/>
              </a:spcBef>
              <a:defRPr sz="3200">
                <a:solidFill>
                  <a:schemeClr val="tx2"/>
                </a:solidFill>
                <a:latin typeface="Tahoma" panose="020B0604030504040204" pitchFamily="34" charset="0"/>
              </a:defRPr>
            </a:lvl1pPr>
            <a:lvl2pPr marL="914400" indent="-45720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buFontTx/>
              <a:buChar char="•"/>
            </a:pPr>
            <a:r>
              <a:rPr lang="en-US" altLang="en-US" b="0" dirty="0">
                <a:solidFill>
                  <a:schemeClr val="bg1"/>
                </a:solidFill>
                <a:latin typeface="Arial" panose="020B0604020202020204" pitchFamily="34" charset="0"/>
              </a:rPr>
              <a:t>Illegal to tow while intoxicated</a:t>
            </a:r>
          </a:p>
          <a:p>
            <a:pPr>
              <a:spcBef>
                <a:spcPct val="0"/>
              </a:spcBef>
              <a:buFontTx/>
              <a:buChar char="•"/>
            </a:pPr>
            <a:endParaRPr lang="en-US" altLang="en-US" b="0" dirty="0">
              <a:solidFill>
                <a:schemeClr val="bg1"/>
              </a:solidFill>
              <a:latin typeface="Arial" panose="020B0604020202020204" pitchFamily="34" charset="0"/>
            </a:endParaRPr>
          </a:p>
          <a:p>
            <a:pPr>
              <a:spcBef>
                <a:spcPct val="0"/>
              </a:spcBef>
              <a:buFontTx/>
              <a:buChar char="•"/>
            </a:pPr>
            <a:r>
              <a:rPr lang="en-US" altLang="en-US" dirty="0">
                <a:solidFill>
                  <a:schemeClr val="bg1"/>
                </a:solidFill>
                <a:latin typeface="Arial" panose="020B0604020202020204" pitchFamily="34" charset="0"/>
              </a:rPr>
              <a:t>No person shall operate a ski craft in a cove, or within 100 feet of shore.</a:t>
            </a:r>
            <a:br>
              <a:rPr lang="en-US" altLang="en-US" b="0" dirty="0">
                <a:solidFill>
                  <a:schemeClr val="bg1"/>
                </a:solidFill>
                <a:latin typeface="Arial" panose="020B0604020202020204" pitchFamily="34" charset="0"/>
              </a:rPr>
            </a:br>
            <a:endParaRPr lang="en-US" altLang="en-US" b="0" dirty="0">
              <a:solidFill>
                <a:schemeClr val="bg1"/>
              </a:solidFill>
              <a:latin typeface="Arial" panose="020B0604020202020204" pitchFamily="34" charset="0"/>
            </a:endParaRPr>
          </a:p>
          <a:p>
            <a:pPr>
              <a:spcBef>
                <a:spcPct val="0"/>
              </a:spcBef>
              <a:buFontTx/>
              <a:buChar char="•"/>
            </a:pPr>
            <a:r>
              <a:rPr lang="en-US" altLang="en-US" b="0" dirty="0">
                <a:solidFill>
                  <a:schemeClr val="bg1"/>
                </a:solidFill>
                <a:latin typeface="Arial" panose="020B0604020202020204" pitchFamily="34" charset="0"/>
              </a:rPr>
              <a:t>Stay clear of no ski zones – </a:t>
            </a:r>
          </a:p>
          <a:p>
            <a:pPr lvl="1">
              <a:spcBef>
                <a:spcPct val="0"/>
              </a:spcBef>
            </a:pPr>
            <a:r>
              <a:rPr lang="en-US" altLang="en-US" sz="3200" b="0" dirty="0">
                <a:solidFill>
                  <a:schemeClr val="bg1"/>
                </a:solidFill>
                <a:latin typeface="Arial" panose="020B0604020202020204" pitchFamily="34" charset="0"/>
              </a:rPr>
              <a:t>No towing within 250 feet of another ski craft, boat dock, moorage harbor, swim area</a:t>
            </a:r>
          </a:p>
        </p:txBody>
      </p:sp>
    </p:spTree>
    <p:extLst>
      <p:ext uri="{BB962C8B-B14F-4D97-AF65-F5344CB8AC3E}">
        <p14:creationId xmlns:p14="http://schemas.microsoft.com/office/powerpoint/2010/main" val="39514056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859077" y="76200"/>
            <a:ext cx="7772400" cy="1143000"/>
          </a:xfrm>
        </p:spPr>
        <p:txBody>
          <a:bodyPr/>
          <a:lstStyle/>
          <a:p>
            <a:r>
              <a:rPr lang="en-US" altLang="en-US" sz="4000" b="1" dirty="0"/>
              <a:t>Signaling Devices</a:t>
            </a:r>
          </a:p>
        </p:txBody>
      </p:sp>
      <p:sp>
        <p:nvSpPr>
          <p:cNvPr id="2" name="Footer Placeholder 1"/>
          <p:cNvSpPr>
            <a:spLocks noGrp="1"/>
          </p:cNvSpPr>
          <p:nvPr>
            <p:ph type="ftr" sz="quarter" idx="11"/>
          </p:nvPr>
        </p:nvSpPr>
        <p:spPr/>
        <p:txBody>
          <a:bodyPr/>
          <a:lstStyle/>
          <a:p>
            <a:r>
              <a:rPr lang="en-US" altLang="x-none"/>
              <a:t>Copyright 2021 Coast Guard Auxiliary Association</a:t>
            </a:r>
            <a:endParaRPr lang="en-US" altLang="x-none" dirty="0"/>
          </a:p>
        </p:txBody>
      </p:sp>
      <p:sp>
        <p:nvSpPr>
          <p:cNvPr id="18435"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D9F32F59-7098-4E9A-8D52-1BCE385257EA}" type="slidenum">
              <a:rPr lang="en-US" altLang="en-US" sz="1400">
                <a:solidFill>
                  <a:srgbClr val="FFFF99"/>
                </a:solidFill>
                <a:latin typeface="Times New Roman" panose="02020603050405020304" pitchFamily="18" charset="0"/>
              </a:rPr>
              <a:pPr>
                <a:spcBef>
                  <a:spcPct val="0"/>
                </a:spcBef>
              </a:pPr>
              <a:t>12</a:t>
            </a:fld>
            <a:endParaRPr lang="en-US" altLang="en-US" sz="1400">
              <a:solidFill>
                <a:srgbClr val="FFFF99"/>
              </a:solidFill>
              <a:latin typeface="Times New Roman" panose="02020603050405020304" pitchFamily="18" charset="0"/>
            </a:endParaRPr>
          </a:p>
        </p:txBody>
      </p:sp>
      <p:sp>
        <p:nvSpPr>
          <p:cNvPr id="4" name="TextBox 3"/>
          <p:cNvSpPr txBox="1"/>
          <p:nvPr/>
        </p:nvSpPr>
        <p:spPr>
          <a:xfrm>
            <a:off x="1485900" y="988274"/>
            <a:ext cx="7124700" cy="5693866"/>
          </a:xfrm>
          <a:prstGeom prst="rect">
            <a:avLst/>
          </a:prstGeom>
          <a:noFill/>
        </p:spPr>
        <p:txBody>
          <a:bodyPr wrap="square">
            <a:spAutoFit/>
          </a:bodyPr>
          <a:lstStyle/>
          <a:p>
            <a:pPr marL="342900" indent="-342900">
              <a:buFont typeface="Arial" panose="020B0604020202020204" pitchFamily="34" charset="0"/>
              <a:buChar char="•"/>
              <a:defRPr/>
            </a:pPr>
            <a:r>
              <a:rPr lang="en-US" sz="2800" dirty="0">
                <a:solidFill>
                  <a:schemeClr val="bg1"/>
                </a:solidFill>
                <a:latin typeface="Arial" charset="0"/>
              </a:rPr>
              <a:t>Boats 16 </a:t>
            </a:r>
            <a:r>
              <a:rPr lang="en-US" sz="2800" dirty="0" err="1">
                <a:solidFill>
                  <a:schemeClr val="bg1"/>
                </a:solidFill>
                <a:latin typeface="Arial" charset="0"/>
              </a:rPr>
              <a:t>ft</a:t>
            </a:r>
            <a:r>
              <a:rPr lang="en-US" sz="2800" dirty="0">
                <a:solidFill>
                  <a:schemeClr val="bg1"/>
                </a:solidFill>
                <a:latin typeface="Arial" charset="0"/>
              </a:rPr>
              <a:t> to under 26 feet-</a:t>
            </a:r>
            <a:r>
              <a:rPr lang="en-US" dirty="0">
                <a:solidFill>
                  <a:schemeClr val="bg1"/>
                </a:solidFill>
                <a:latin typeface="Arial" panose="020B0604020202020204" pitchFamily="34" charset="0"/>
                <a:cs typeface="Arial" panose="020B0604020202020204" pitchFamily="34" charset="0"/>
              </a:rPr>
              <a:t>One hand, mouth or power operated whistle audible for at least 1/2 mile.</a:t>
            </a:r>
            <a:br>
              <a:rPr lang="en-US" dirty="0">
                <a:solidFill>
                  <a:schemeClr val="bg1"/>
                </a:solidFill>
                <a:latin typeface="Arial" panose="020B0604020202020204" pitchFamily="34" charset="0"/>
                <a:cs typeface="Arial" panose="020B0604020202020204" pitchFamily="34" charset="0"/>
              </a:rPr>
            </a:br>
            <a:r>
              <a:rPr lang="en-US" sz="2800" dirty="0">
                <a:solidFill>
                  <a:schemeClr val="bg1"/>
                </a:solidFill>
                <a:latin typeface="Arial" panose="020B0604020202020204" pitchFamily="34" charset="0"/>
                <a:cs typeface="Arial" panose="020B0604020202020204" pitchFamily="34" charset="0"/>
              </a:rPr>
              <a:t>	</a:t>
            </a:r>
          </a:p>
          <a:p>
            <a:pPr marL="342900" indent="-342900">
              <a:buFont typeface="Arial" panose="020B0604020202020204" pitchFamily="34" charset="0"/>
              <a:buChar char="•"/>
              <a:defRPr/>
            </a:pPr>
            <a:r>
              <a:rPr lang="en-US" sz="2800" dirty="0">
                <a:solidFill>
                  <a:schemeClr val="bg1"/>
                </a:solidFill>
                <a:latin typeface="Arial" charset="0"/>
              </a:rPr>
              <a:t>Boats 26 </a:t>
            </a:r>
            <a:r>
              <a:rPr lang="en-US" sz="2800" dirty="0" err="1">
                <a:solidFill>
                  <a:schemeClr val="bg1"/>
                </a:solidFill>
                <a:latin typeface="Arial" charset="0"/>
              </a:rPr>
              <a:t>ft</a:t>
            </a:r>
            <a:r>
              <a:rPr lang="en-US" sz="2800" dirty="0">
                <a:solidFill>
                  <a:schemeClr val="bg1"/>
                </a:solidFill>
                <a:latin typeface="Arial" charset="0"/>
              </a:rPr>
              <a:t> to under 40 feet </a:t>
            </a:r>
            <a:r>
              <a:rPr lang="en-US" dirty="0">
                <a:solidFill>
                  <a:schemeClr val="bg1"/>
                </a:solidFill>
                <a:latin typeface="Arial" charset="0"/>
              </a:rPr>
              <a:t>-</a:t>
            </a:r>
            <a:r>
              <a:rPr lang="en-US" dirty="0">
                <a:solidFill>
                  <a:schemeClr val="bg1"/>
                </a:solidFill>
                <a:latin typeface="Arial" panose="020B0604020202020204" pitchFamily="34" charset="0"/>
                <a:cs typeface="Arial" panose="020B0604020202020204" pitchFamily="34" charset="0"/>
              </a:rPr>
              <a:t>One hand, mouth or power operated whistle audible for at least 1 mile, plus a bell which produces a clear bell-like tone when struck.</a:t>
            </a:r>
            <a:br>
              <a:rPr lang="en-US" dirty="0">
                <a:solidFill>
                  <a:schemeClr val="bg1"/>
                </a:solidFill>
                <a:latin typeface="Arial" panose="020B0604020202020204" pitchFamily="34" charset="0"/>
                <a:cs typeface="Arial" panose="020B0604020202020204" pitchFamily="34" charset="0"/>
              </a:rPr>
            </a:br>
            <a:endParaRPr lang="en-US" dirty="0">
              <a:solidFill>
                <a:schemeClr val="bg1"/>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defRPr/>
            </a:pPr>
            <a:r>
              <a:rPr lang="en-US" sz="3200" dirty="0">
                <a:solidFill>
                  <a:schemeClr val="bg1"/>
                </a:solidFill>
                <a:latin typeface="Arial" charset="0"/>
              </a:rPr>
              <a:t>Boats 40 feet or over</a:t>
            </a:r>
            <a:r>
              <a:rPr lang="en-US" sz="2800" dirty="0">
                <a:solidFill>
                  <a:schemeClr val="bg1"/>
                </a:solidFill>
                <a:latin typeface="Arial" charset="0"/>
              </a:rPr>
              <a:t>- </a:t>
            </a:r>
            <a:r>
              <a:rPr lang="en-US" dirty="0">
                <a:solidFill>
                  <a:schemeClr val="bg1"/>
                </a:solidFill>
                <a:latin typeface="Arial" panose="020B0604020202020204" pitchFamily="34" charset="0"/>
                <a:cs typeface="Arial" panose="020B0604020202020204" pitchFamily="34" charset="0"/>
              </a:rPr>
              <a:t>One power operated whistle audible for at least 1 mile, plus a bell which produces a clear bell-like tone when struck.</a:t>
            </a:r>
            <a:r>
              <a:rPr lang="en-US" sz="2800" dirty="0">
                <a:solidFill>
                  <a:schemeClr val="bg1"/>
                </a:solidFill>
                <a:latin typeface="Arial" panose="020B0604020202020204" pitchFamily="34" charset="0"/>
                <a:cs typeface="Arial" panose="020B0604020202020204" pitchFamily="34" charset="0"/>
              </a:rPr>
              <a:t> </a:t>
            </a:r>
            <a:r>
              <a:rPr lang="en-US" sz="2800" dirty="0">
                <a:solidFill>
                  <a:schemeClr val="bg1"/>
                </a:solidFill>
                <a:latin typeface="Arial" charset="0"/>
              </a:rPr>
              <a:t>	</a:t>
            </a:r>
          </a:p>
          <a:p>
            <a:pPr>
              <a:defRPr/>
            </a:pPr>
            <a:r>
              <a:rPr lang="en-US" sz="2800" dirty="0">
                <a:latin typeface="Arial" charset="0"/>
              </a:rPr>
              <a:t> </a:t>
            </a:r>
          </a:p>
        </p:txBody>
      </p:sp>
    </p:spTree>
    <p:extLst>
      <p:ext uri="{BB962C8B-B14F-4D97-AF65-F5344CB8AC3E}">
        <p14:creationId xmlns:p14="http://schemas.microsoft.com/office/powerpoint/2010/main" val="27447045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3"/>
          <p:cNvSpPr txBox="1">
            <a:spLocks noChangeArrowheads="1"/>
          </p:cNvSpPr>
          <p:nvPr/>
        </p:nvSpPr>
        <p:spPr bwMode="auto">
          <a:xfrm>
            <a:off x="1507331" y="1308100"/>
            <a:ext cx="6129338" cy="494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eaLnBrk="1" hangingPunct="1">
              <a:spcBef>
                <a:spcPts val="600"/>
              </a:spcBef>
              <a:buFontTx/>
              <a:buChar char="•"/>
            </a:pPr>
            <a:r>
              <a:rPr lang="en-US" altLang="en-US" sz="2800" b="0" dirty="0">
                <a:solidFill>
                  <a:schemeClr val="bg1"/>
                </a:solidFill>
              </a:rPr>
              <a:t>MSD holds sewage</a:t>
            </a:r>
          </a:p>
          <a:p>
            <a:pPr eaLnBrk="1" hangingPunct="1">
              <a:spcBef>
                <a:spcPts val="600"/>
              </a:spcBef>
              <a:buFontTx/>
              <a:buChar char="•"/>
            </a:pPr>
            <a:r>
              <a:rPr lang="en-US" altLang="en-US" sz="2800" b="0" dirty="0">
                <a:solidFill>
                  <a:schemeClr val="bg1"/>
                </a:solidFill>
              </a:rPr>
              <a:t>Some MSDs can treat sewage</a:t>
            </a:r>
          </a:p>
          <a:p>
            <a:pPr eaLnBrk="1" hangingPunct="1">
              <a:spcBef>
                <a:spcPts val="600"/>
              </a:spcBef>
              <a:buFontTx/>
              <a:buChar char="•"/>
            </a:pPr>
            <a:r>
              <a:rPr lang="en-US" altLang="en-US" sz="2800" b="0" dirty="0">
                <a:solidFill>
                  <a:schemeClr val="bg1"/>
                </a:solidFill>
              </a:rPr>
              <a:t>Use pump out stations</a:t>
            </a:r>
          </a:p>
          <a:p>
            <a:pPr eaLnBrk="1" hangingPunct="1">
              <a:spcBef>
                <a:spcPts val="600"/>
              </a:spcBef>
              <a:buFontTx/>
              <a:buChar char="•"/>
            </a:pPr>
            <a:endParaRPr lang="en-US" altLang="en-US" sz="2800" b="0" dirty="0">
              <a:solidFill>
                <a:schemeClr val="bg1"/>
              </a:solidFill>
            </a:endParaRPr>
          </a:p>
          <a:p>
            <a:pPr eaLnBrk="1" hangingPunct="1">
              <a:spcBef>
                <a:spcPts val="600"/>
              </a:spcBef>
              <a:buFontTx/>
              <a:buChar char="•"/>
            </a:pPr>
            <a:r>
              <a:rPr lang="en-US" altLang="en-US" sz="2800" dirty="0">
                <a:solidFill>
                  <a:schemeClr val="bg1"/>
                </a:solidFill>
              </a:rPr>
              <a:t>ALL North Dakota waters </a:t>
            </a:r>
            <a:br>
              <a:rPr lang="en-US" altLang="en-US" sz="2800" dirty="0">
                <a:solidFill>
                  <a:schemeClr val="bg1"/>
                </a:solidFill>
              </a:rPr>
            </a:br>
            <a:r>
              <a:rPr lang="en-US" altLang="en-US" sz="2800" dirty="0">
                <a:solidFill>
                  <a:schemeClr val="bg1"/>
                </a:solidFill>
              </a:rPr>
              <a:t>are no</a:t>
            </a:r>
            <a:r>
              <a:rPr lang="en-US" altLang="en-US" sz="2800" b="0" dirty="0">
                <a:solidFill>
                  <a:schemeClr val="bg1"/>
                </a:solidFill>
              </a:rPr>
              <a:t> </a:t>
            </a:r>
            <a:r>
              <a:rPr lang="en-US" altLang="en-US" sz="2800" dirty="0">
                <a:solidFill>
                  <a:schemeClr val="bg1"/>
                </a:solidFill>
              </a:rPr>
              <a:t>discharge zones</a:t>
            </a:r>
            <a:r>
              <a:rPr lang="en-US" altLang="en-US" sz="2800" b="0" dirty="0">
                <a:solidFill>
                  <a:schemeClr val="bg1"/>
                </a:solidFill>
              </a:rPr>
              <a:t>. </a:t>
            </a:r>
          </a:p>
          <a:p>
            <a:pPr eaLnBrk="1" hangingPunct="1">
              <a:spcBef>
                <a:spcPts val="600"/>
              </a:spcBef>
              <a:buFontTx/>
              <a:buChar char="•"/>
            </a:pPr>
            <a:endParaRPr lang="en-US" altLang="en-US" sz="2800" b="0" dirty="0">
              <a:solidFill>
                <a:schemeClr val="bg1"/>
              </a:solidFill>
            </a:endParaRPr>
          </a:p>
          <a:p>
            <a:pPr eaLnBrk="1" hangingPunct="1">
              <a:spcBef>
                <a:spcPts val="600"/>
              </a:spcBef>
              <a:buFontTx/>
              <a:buChar char="•"/>
            </a:pPr>
            <a:r>
              <a:rPr lang="en-US" altLang="en-US" sz="2800" b="0" dirty="0">
                <a:solidFill>
                  <a:schemeClr val="bg1"/>
                </a:solidFill>
              </a:rPr>
              <a:t>Type I and II </a:t>
            </a:r>
            <a:r>
              <a:rPr lang="en-US" altLang="en-US" sz="2800" dirty="0">
                <a:solidFill>
                  <a:schemeClr val="bg1"/>
                </a:solidFill>
              </a:rPr>
              <a:t>Ma</a:t>
            </a:r>
            <a:r>
              <a:rPr lang="en-US" altLang="en-US" sz="2800" b="0" dirty="0">
                <a:solidFill>
                  <a:schemeClr val="bg1"/>
                </a:solidFill>
              </a:rPr>
              <a:t>rine Heads </a:t>
            </a:r>
            <a:r>
              <a:rPr lang="en-US" altLang="en-US" sz="2800" dirty="0">
                <a:solidFill>
                  <a:schemeClr val="bg1"/>
                </a:solidFill>
              </a:rPr>
              <a:t>must</a:t>
            </a:r>
            <a:r>
              <a:rPr lang="en-US" altLang="en-US" sz="2800" b="0" dirty="0">
                <a:solidFill>
                  <a:schemeClr val="bg1"/>
                </a:solidFill>
              </a:rPr>
              <a:t> </a:t>
            </a:r>
            <a:r>
              <a:rPr lang="en-US" altLang="en-US" sz="2800" dirty="0">
                <a:solidFill>
                  <a:schemeClr val="bg1"/>
                </a:solidFill>
              </a:rPr>
              <a:t>be sealed </a:t>
            </a:r>
            <a:r>
              <a:rPr lang="en-US" altLang="en-US" sz="2800" b="0" dirty="0">
                <a:solidFill>
                  <a:schemeClr val="bg1"/>
                </a:solidFill>
              </a:rPr>
              <a:t>to prevent discharge</a:t>
            </a:r>
          </a:p>
          <a:p>
            <a:pPr algn="just" eaLnBrk="1" hangingPunct="1">
              <a:spcBef>
                <a:spcPts val="600"/>
              </a:spcBef>
              <a:buFontTx/>
              <a:buChar char="•"/>
            </a:pPr>
            <a:endParaRPr lang="en-US" altLang="en-US" sz="2800" b="0" dirty="0">
              <a:solidFill>
                <a:srgbClr val="FFFF00"/>
              </a:solidFill>
            </a:endParaRPr>
          </a:p>
        </p:txBody>
      </p:sp>
      <p:sp>
        <p:nvSpPr>
          <p:cNvPr id="59397" name="GT"/>
          <p:cNvSpPr>
            <a:spLocks noChangeArrowheads="1"/>
          </p:cNvSpPr>
          <p:nvPr/>
        </p:nvSpPr>
        <p:spPr bwMode="auto">
          <a:xfrm>
            <a:off x="8509000" y="6415088"/>
            <a:ext cx="4572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lgn="ctr" eaLnBrk="1" hangingPunct="1">
              <a:spcBef>
                <a:spcPct val="0"/>
              </a:spcBef>
            </a:pPr>
            <a:r>
              <a:rPr lang="en-US" altLang="en-US" sz="1800">
                <a:solidFill>
                  <a:srgbClr val="FFFF99"/>
                </a:solidFill>
                <a:latin typeface="Arial" panose="020B0604020202020204" pitchFamily="34" charset="0"/>
              </a:rPr>
              <a:t>&gt;&gt;</a:t>
            </a:r>
          </a:p>
        </p:txBody>
      </p:sp>
      <p:sp>
        <p:nvSpPr>
          <p:cNvPr id="19460" name="Rectangle 9"/>
          <p:cNvSpPr>
            <a:spLocks noChangeArrowheads="1"/>
          </p:cNvSpPr>
          <p:nvPr/>
        </p:nvSpPr>
        <p:spPr bwMode="auto">
          <a:xfrm>
            <a:off x="8220075" y="6462713"/>
            <a:ext cx="3619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lgn="ctr" eaLnBrk="1" hangingPunct="1">
              <a:spcBef>
                <a:spcPct val="0"/>
              </a:spcBef>
            </a:pPr>
            <a:fld id="{B0CD9D1E-F8F8-4B0A-88D9-A62B329A5EE3}" type="slidenum">
              <a:rPr lang="en-US" altLang="en-US" sz="1400">
                <a:solidFill>
                  <a:srgbClr val="FFFF99"/>
                </a:solidFill>
                <a:latin typeface="Times New Roman" panose="02020603050405020304" pitchFamily="18" charset="0"/>
              </a:rPr>
              <a:pPr algn="ctr" eaLnBrk="1" hangingPunct="1">
                <a:spcBef>
                  <a:spcPct val="0"/>
                </a:spcBef>
              </a:pPr>
              <a:t>13</a:t>
            </a:fld>
            <a:endParaRPr lang="en-US" altLang="en-US" sz="1400">
              <a:solidFill>
                <a:srgbClr val="FFFF00"/>
              </a:solidFill>
              <a:latin typeface="Arial" panose="020B0604020202020204" pitchFamily="34" charset="0"/>
            </a:endParaRPr>
          </a:p>
        </p:txBody>
      </p:sp>
      <p:sp>
        <p:nvSpPr>
          <p:cNvPr id="6" name="Rectangle 2"/>
          <p:cNvSpPr txBox="1">
            <a:spLocks noChangeArrowheads="1"/>
          </p:cNvSpPr>
          <p:nvPr/>
        </p:nvSpPr>
        <p:spPr>
          <a:xfrm>
            <a:off x="523875" y="76200"/>
            <a:ext cx="8504238" cy="914400"/>
          </a:xfrm>
          <a:prstGeom prst="rect">
            <a:avLst/>
          </a:prstGeom>
        </p:spPr>
        <p:txBody>
          <a:bodyPr/>
          <a:lstStyle>
            <a:lvl1pPr algn="ctr" rtl="0" eaLnBrk="0" fontAlgn="base" hangingPunct="0">
              <a:lnSpc>
                <a:spcPct val="80000"/>
              </a:lnSpc>
              <a:spcBef>
                <a:spcPct val="0"/>
              </a:spcBef>
              <a:spcAft>
                <a:spcPct val="0"/>
              </a:spcAft>
              <a:defRPr sz="4400">
                <a:solidFill>
                  <a:schemeClr val="tx2"/>
                </a:solidFill>
                <a:latin typeface="+mj-lt"/>
                <a:ea typeface="+mj-ea"/>
                <a:cs typeface="+mj-cs"/>
              </a:defRPr>
            </a:lvl1pPr>
            <a:lvl2pPr algn="ctr" rtl="0" eaLnBrk="0" fontAlgn="base" hangingPunct="0">
              <a:lnSpc>
                <a:spcPct val="80000"/>
              </a:lnSpc>
              <a:spcBef>
                <a:spcPct val="0"/>
              </a:spcBef>
              <a:spcAft>
                <a:spcPct val="0"/>
              </a:spcAft>
              <a:defRPr sz="4400">
                <a:solidFill>
                  <a:schemeClr val="tx2"/>
                </a:solidFill>
                <a:latin typeface="Tahoma" pitchFamily="34" charset="0"/>
              </a:defRPr>
            </a:lvl2pPr>
            <a:lvl3pPr algn="ctr" rtl="0" eaLnBrk="0" fontAlgn="base" hangingPunct="0">
              <a:lnSpc>
                <a:spcPct val="80000"/>
              </a:lnSpc>
              <a:spcBef>
                <a:spcPct val="0"/>
              </a:spcBef>
              <a:spcAft>
                <a:spcPct val="0"/>
              </a:spcAft>
              <a:defRPr sz="4400">
                <a:solidFill>
                  <a:schemeClr val="tx2"/>
                </a:solidFill>
                <a:latin typeface="Tahoma" pitchFamily="34" charset="0"/>
              </a:defRPr>
            </a:lvl3pPr>
            <a:lvl4pPr algn="ctr" rtl="0" eaLnBrk="0" fontAlgn="base" hangingPunct="0">
              <a:lnSpc>
                <a:spcPct val="80000"/>
              </a:lnSpc>
              <a:spcBef>
                <a:spcPct val="0"/>
              </a:spcBef>
              <a:spcAft>
                <a:spcPct val="0"/>
              </a:spcAft>
              <a:defRPr sz="4400">
                <a:solidFill>
                  <a:schemeClr val="tx2"/>
                </a:solidFill>
                <a:latin typeface="Tahoma" pitchFamily="34" charset="0"/>
              </a:defRPr>
            </a:lvl4pPr>
            <a:lvl5pPr algn="ctr" rtl="0" eaLnBrk="0" fontAlgn="base" hangingPunct="0">
              <a:lnSpc>
                <a:spcPct val="80000"/>
              </a:lnSpc>
              <a:spcBef>
                <a:spcPct val="0"/>
              </a:spcBef>
              <a:spcAft>
                <a:spcPct val="0"/>
              </a:spcAft>
              <a:defRPr sz="4400">
                <a:solidFill>
                  <a:schemeClr val="tx2"/>
                </a:solidFill>
                <a:latin typeface="Tahoma" pitchFamily="34" charset="0"/>
              </a:defRPr>
            </a:lvl5pPr>
            <a:lvl6pPr marL="457200" algn="ctr" rtl="0" eaLnBrk="1" fontAlgn="base" hangingPunct="1">
              <a:lnSpc>
                <a:spcPct val="80000"/>
              </a:lnSpc>
              <a:spcBef>
                <a:spcPct val="0"/>
              </a:spcBef>
              <a:spcAft>
                <a:spcPct val="0"/>
              </a:spcAft>
              <a:defRPr sz="4400">
                <a:solidFill>
                  <a:schemeClr val="tx2"/>
                </a:solidFill>
                <a:latin typeface="Tahoma" pitchFamily="34" charset="0"/>
              </a:defRPr>
            </a:lvl6pPr>
            <a:lvl7pPr marL="914400" algn="ctr" rtl="0" eaLnBrk="1" fontAlgn="base" hangingPunct="1">
              <a:lnSpc>
                <a:spcPct val="80000"/>
              </a:lnSpc>
              <a:spcBef>
                <a:spcPct val="0"/>
              </a:spcBef>
              <a:spcAft>
                <a:spcPct val="0"/>
              </a:spcAft>
              <a:defRPr sz="4400">
                <a:solidFill>
                  <a:schemeClr val="tx2"/>
                </a:solidFill>
                <a:latin typeface="Tahoma" pitchFamily="34" charset="0"/>
              </a:defRPr>
            </a:lvl7pPr>
            <a:lvl8pPr marL="1371600" algn="ctr" rtl="0" eaLnBrk="1" fontAlgn="base" hangingPunct="1">
              <a:lnSpc>
                <a:spcPct val="80000"/>
              </a:lnSpc>
              <a:spcBef>
                <a:spcPct val="0"/>
              </a:spcBef>
              <a:spcAft>
                <a:spcPct val="0"/>
              </a:spcAft>
              <a:defRPr sz="4400">
                <a:solidFill>
                  <a:schemeClr val="tx2"/>
                </a:solidFill>
                <a:latin typeface="Tahoma" pitchFamily="34" charset="0"/>
              </a:defRPr>
            </a:lvl8pPr>
            <a:lvl9pPr marL="1828800" algn="ctr" rtl="0" eaLnBrk="1" fontAlgn="base" hangingPunct="1">
              <a:lnSpc>
                <a:spcPct val="80000"/>
              </a:lnSpc>
              <a:spcBef>
                <a:spcPct val="0"/>
              </a:spcBef>
              <a:spcAft>
                <a:spcPct val="0"/>
              </a:spcAft>
              <a:defRPr sz="4400">
                <a:solidFill>
                  <a:schemeClr val="tx2"/>
                </a:solidFill>
                <a:latin typeface="Tahoma" pitchFamily="34" charset="0"/>
              </a:defRPr>
            </a:lvl9pPr>
          </a:lstStyle>
          <a:p>
            <a:pPr eaLnBrk="1" hangingPunct="1">
              <a:defRPr/>
            </a:pPr>
            <a:r>
              <a:rPr lang="en-US" sz="4000" dirty="0">
                <a:solidFill>
                  <a:schemeClr val="bg1"/>
                </a:solidFill>
              </a:rPr>
              <a:t>Marine Sanitation </a:t>
            </a:r>
          </a:p>
          <a:p>
            <a:pPr eaLnBrk="1" hangingPunct="1">
              <a:defRPr/>
            </a:pPr>
            <a:r>
              <a:rPr lang="en-US" sz="4000" dirty="0">
                <a:solidFill>
                  <a:schemeClr val="bg1"/>
                </a:solidFill>
              </a:rPr>
              <a:t>Devices (MSD)</a:t>
            </a:r>
            <a:endParaRPr lang="en-US" altLang="en-US" sz="4000" kern="0" dirty="0">
              <a:solidFill>
                <a:schemeClr val="bg1"/>
              </a:solidFill>
            </a:endParaRPr>
          </a:p>
        </p:txBody>
      </p:sp>
      <p:pic>
        <p:nvPicPr>
          <p:cNvPr id="19462" name="Picture 6" descr="pumpout-station-logo.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888163" y="2597150"/>
            <a:ext cx="1849437" cy="1830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Footer Placeholder 1"/>
          <p:cNvSpPr>
            <a:spLocks noGrp="1"/>
          </p:cNvSpPr>
          <p:nvPr>
            <p:ph type="ftr" sz="quarter" idx="11"/>
          </p:nvPr>
        </p:nvSpPr>
        <p:spPr/>
        <p:txBody>
          <a:bodyPr/>
          <a:lstStyle/>
          <a:p>
            <a:r>
              <a:rPr lang="en-US" altLang="x-none"/>
              <a:t>Copyright 2021 Coast Guard Auxiliary Association</a:t>
            </a:r>
            <a:endParaRPr lang="en-US" altLang="x-none" dirty="0"/>
          </a:p>
        </p:txBody>
      </p:sp>
      <p:sp>
        <p:nvSpPr>
          <p:cNvPr id="3" name="Slide Number Placeholder 2"/>
          <p:cNvSpPr>
            <a:spLocks noGrp="1"/>
          </p:cNvSpPr>
          <p:nvPr>
            <p:ph type="sldNum" sz="quarter" idx="12"/>
          </p:nvPr>
        </p:nvSpPr>
        <p:spPr/>
        <p:txBody>
          <a:bodyPr/>
          <a:lstStyle/>
          <a:p>
            <a:fld id="{0350690B-5A03-CD40-95EE-B129E0CD17FC}" type="slidenum">
              <a:rPr lang="en-US" altLang="x-none" smtClean="0"/>
              <a:pPr/>
              <a:t>13</a:t>
            </a:fld>
            <a:endParaRPr lang="en-US" altLang="x-none"/>
          </a:p>
        </p:txBody>
      </p:sp>
    </p:spTree>
    <p:extLst>
      <p:ext uri="{BB962C8B-B14F-4D97-AF65-F5344CB8AC3E}">
        <p14:creationId xmlns:p14="http://schemas.microsoft.com/office/powerpoint/2010/main" val="346175567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9397"/>
                                        </p:tgtEl>
                                        <p:attrNameLst>
                                          <p:attrName>style.visibility</p:attrName>
                                        </p:attrNameLst>
                                      </p:cBhvr>
                                      <p:to>
                                        <p:strVal val="visible"/>
                                      </p:to>
                                    </p:set>
                                    <p:anim calcmode="lin" valueType="num">
                                      <p:cBhvr additive="base">
                                        <p:cTn id="7" dur="500" fill="hold"/>
                                        <p:tgtEl>
                                          <p:spTgt spid="59397"/>
                                        </p:tgtEl>
                                        <p:attrNameLst>
                                          <p:attrName>ppt_x</p:attrName>
                                        </p:attrNameLst>
                                      </p:cBhvr>
                                      <p:tavLst>
                                        <p:tav tm="0">
                                          <p:val>
                                            <p:strVal val="1+#ppt_w/2"/>
                                          </p:val>
                                        </p:tav>
                                        <p:tav tm="100000">
                                          <p:val>
                                            <p:strVal val="#ppt_x"/>
                                          </p:val>
                                        </p:tav>
                                      </p:tavLst>
                                    </p:anim>
                                    <p:anim calcmode="lin" valueType="num">
                                      <p:cBhvr additive="base">
                                        <p:cTn id="8" dur="500" fill="hold"/>
                                        <p:tgtEl>
                                          <p:spTgt spid="59397"/>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17" presetClass="entr" presetSubtype="1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7" grpId="0" autoUpdateAnimBg="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altLang="x-none"/>
              <a:t>Copyright 2021 Coast Guard Auxiliary Association</a:t>
            </a:r>
            <a:endParaRPr lang="en-US" altLang="x-none" dirty="0"/>
          </a:p>
        </p:txBody>
      </p:sp>
      <p:sp>
        <p:nvSpPr>
          <p:cNvPr id="20482" name="Slide Number Placeholder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0BC8A1A7-7E75-4275-A9F6-DFD3523B8AA3}" type="slidenum">
              <a:rPr lang="en-US" altLang="en-US" sz="1400">
                <a:solidFill>
                  <a:srgbClr val="FFFF99"/>
                </a:solidFill>
                <a:latin typeface="Times New Roman" panose="02020603050405020304" pitchFamily="18" charset="0"/>
              </a:rPr>
              <a:pPr>
                <a:spcBef>
                  <a:spcPct val="0"/>
                </a:spcBef>
              </a:pPr>
              <a:t>14</a:t>
            </a:fld>
            <a:endParaRPr lang="en-US" altLang="en-US" sz="1400">
              <a:solidFill>
                <a:srgbClr val="FFFF99"/>
              </a:solidFill>
              <a:latin typeface="Times New Roman" panose="02020603050405020304" pitchFamily="18" charset="0"/>
            </a:endParaRPr>
          </a:p>
        </p:txBody>
      </p:sp>
      <p:pic>
        <p:nvPicPr>
          <p:cNvPr id="20483"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084535"/>
            <a:ext cx="7253333" cy="4706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4" name="TextBox 4"/>
          <p:cNvSpPr txBox="1">
            <a:spLocks noChangeArrowheads="1"/>
          </p:cNvSpPr>
          <p:nvPr/>
        </p:nvSpPr>
        <p:spPr bwMode="auto">
          <a:xfrm>
            <a:off x="1524000" y="304800"/>
            <a:ext cx="69453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lgn="ctr" eaLnBrk="1" hangingPunct="1">
              <a:spcBef>
                <a:spcPct val="0"/>
              </a:spcBef>
            </a:pPr>
            <a:r>
              <a:rPr lang="en-US" altLang="en-US" dirty="0">
                <a:solidFill>
                  <a:schemeClr val="bg1"/>
                </a:solidFill>
                <a:latin typeface="Arial" panose="020B0604020202020204" pitchFamily="34" charset="0"/>
              </a:rPr>
              <a:t>International Marine Pollution Law</a:t>
            </a:r>
          </a:p>
        </p:txBody>
      </p:sp>
    </p:spTree>
    <p:extLst>
      <p:ext uri="{BB962C8B-B14F-4D97-AF65-F5344CB8AC3E}">
        <p14:creationId xmlns:p14="http://schemas.microsoft.com/office/powerpoint/2010/main" val="40243324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19" descr="C:\DOCUME~1\default\LOCALS~1\Temp\npo00000d.tm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3519258"/>
            <a:ext cx="5957094" cy="2729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Rectangle 18"/>
          <p:cNvSpPr>
            <a:spLocks noGrp="1" noChangeArrowheads="1"/>
          </p:cNvSpPr>
          <p:nvPr>
            <p:ph type="body" idx="1"/>
          </p:nvPr>
        </p:nvSpPr>
        <p:spPr>
          <a:xfrm>
            <a:off x="1181100" y="1247971"/>
            <a:ext cx="7685316" cy="2514600"/>
          </a:xfrm>
        </p:spPr>
        <p:txBody>
          <a:bodyPr/>
          <a:lstStyle/>
          <a:p>
            <a:pPr>
              <a:spcBef>
                <a:spcPct val="0"/>
              </a:spcBef>
            </a:pPr>
            <a:r>
              <a:rPr lang="en-US" altLang="en-US" sz="2800" dirty="0">
                <a:ea typeface="ＭＳ Ｐゴシック" panose="020B0600070205080204" pitchFamily="34" charset="-128"/>
              </a:rPr>
              <a:t>Boaters remain 150 feet away</a:t>
            </a:r>
          </a:p>
          <a:p>
            <a:pPr>
              <a:spcBef>
                <a:spcPct val="0"/>
              </a:spcBef>
            </a:pPr>
            <a:r>
              <a:rPr lang="en-US" altLang="en-US" sz="2800" dirty="0">
                <a:ea typeface="ＭＳ Ｐゴシック" panose="020B0600070205080204" pitchFamily="34" charset="-128"/>
              </a:rPr>
              <a:t>Divers within 75 feet of diver flag</a:t>
            </a:r>
          </a:p>
          <a:p>
            <a:pPr>
              <a:spcBef>
                <a:spcPct val="0"/>
              </a:spcBef>
            </a:pPr>
            <a:r>
              <a:rPr lang="en-US" altLang="en-US" sz="2800" dirty="0">
                <a:ea typeface="ＭＳ Ｐゴシック" panose="020B0600070205080204" pitchFamily="34" charset="-128"/>
              </a:rPr>
              <a:t>Divers shall not obstruct boat traffic </a:t>
            </a:r>
          </a:p>
          <a:p>
            <a:pPr>
              <a:spcBef>
                <a:spcPct val="0"/>
              </a:spcBef>
            </a:pPr>
            <a:r>
              <a:rPr lang="en-US" altLang="en-US" sz="2800" dirty="0">
                <a:ea typeface="ＭＳ Ｐゴシック" panose="020B0600070205080204" pitchFamily="34" charset="-128"/>
              </a:rPr>
              <a:t>Bottom of flag 3 feet or more above wate</a:t>
            </a:r>
            <a:r>
              <a:rPr lang="en-US" altLang="en-US" sz="3600" dirty="0">
                <a:ea typeface="ＭＳ Ｐゴシック" panose="020B0600070205080204" pitchFamily="34" charset="-128"/>
              </a:rPr>
              <a:t>r</a:t>
            </a:r>
            <a:endParaRPr lang="en-US" altLang="en-US" dirty="0">
              <a:ea typeface="ＭＳ Ｐゴシック" panose="020B0600070205080204" pitchFamily="34" charset="-128"/>
            </a:endParaRPr>
          </a:p>
        </p:txBody>
      </p:sp>
      <p:sp>
        <p:nvSpPr>
          <p:cNvPr id="21508" name="Rectangle 17"/>
          <p:cNvSpPr>
            <a:spLocks noGrp="1" noChangeArrowheads="1"/>
          </p:cNvSpPr>
          <p:nvPr>
            <p:ph type="title"/>
          </p:nvPr>
        </p:nvSpPr>
        <p:spPr>
          <a:xfrm>
            <a:off x="1066800" y="148225"/>
            <a:ext cx="7772400" cy="1143000"/>
          </a:xfrm>
        </p:spPr>
        <p:txBody>
          <a:bodyPr/>
          <a:lstStyle/>
          <a:p>
            <a:pPr eaLnBrk="1" hangingPunct="1"/>
            <a:r>
              <a:rPr lang="en-US" altLang="en-US" sz="4000" b="1" dirty="0">
                <a:ea typeface="ＭＳ Ｐゴシック" panose="020B0600070205080204" pitchFamily="34" charset="-128"/>
              </a:rPr>
              <a:t>Diving/Snorkeling Flags</a:t>
            </a:r>
          </a:p>
        </p:txBody>
      </p:sp>
      <p:sp>
        <p:nvSpPr>
          <p:cNvPr id="21509" name="Slide Number Placeholder 5"/>
          <p:cNvSpPr>
            <a:spLocks noGrp="1"/>
          </p:cNvSpPr>
          <p:nvPr>
            <p:ph type="sldNum" sz="quarter" idx="10"/>
          </p:nvPr>
        </p:nvSpPr>
        <p:spPr>
          <a:xfrm>
            <a:off x="7162800" y="6400800"/>
            <a:ext cx="19050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1400">
                <a:solidFill>
                  <a:srgbClr val="FFFFFF"/>
                </a:solidFill>
                <a:latin typeface="Times New Roman" panose="02020603050405020304" pitchFamily="18" charset="0"/>
                <a:ea typeface="ＭＳ Ｐゴシック" panose="020B0600070205080204" pitchFamily="34" charset="-128"/>
              </a:rPr>
              <a:t> </a:t>
            </a:r>
            <a:fld id="{58DC266B-E508-44F2-B345-9E62E7F62DEE}" type="slidenum">
              <a:rPr lang="en-US" altLang="en-US" sz="1400">
                <a:solidFill>
                  <a:srgbClr val="FFFFFF"/>
                </a:solidFill>
                <a:latin typeface="Times New Roman" panose="02020603050405020304" pitchFamily="18" charset="0"/>
                <a:ea typeface="ＭＳ Ｐゴシック" panose="020B0600070205080204" pitchFamily="34" charset="-128"/>
              </a:rPr>
              <a:pPr>
                <a:spcBef>
                  <a:spcPct val="0"/>
                </a:spcBef>
              </a:pPr>
              <a:t>15</a:t>
            </a:fld>
            <a:endParaRPr lang="en-US" altLang="en-US" sz="1400">
              <a:solidFill>
                <a:srgbClr val="FFFFFF"/>
              </a:solidFill>
              <a:latin typeface="Times New Roman" panose="02020603050405020304" pitchFamily="18" charset="0"/>
              <a:ea typeface="ＭＳ Ｐゴシック" panose="020B0600070205080204" pitchFamily="34" charset="-128"/>
            </a:endParaRPr>
          </a:p>
        </p:txBody>
      </p:sp>
      <p:sp>
        <p:nvSpPr>
          <p:cNvPr id="2" name="Footer Placeholder 1"/>
          <p:cNvSpPr>
            <a:spLocks noGrp="1"/>
          </p:cNvSpPr>
          <p:nvPr>
            <p:ph type="ftr" sz="quarter" idx="11"/>
          </p:nvPr>
        </p:nvSpPr>
        <p:spPr/>
        <p:txBody>
          <a:bodyPr/>
          <a:lstStyle/>
          <a:p>
            <a:r>
              <a:rPr lang="en-US" altLang="x-none"/>
              <a:t>Copyright 2021 Coast Guard Auxiliary Association</a:t>
            </a:r>
            <a:endParaRPr lang="en-US" altLang="x-none" dirty="0"/>
          </a:p>
        </p:txBody>
      </p:sp>
    </p:spTree>
    <p:extLst>
      <p:ext uri="{BB962C8B-B14F-4D97-AF65-F5344CB8AC3E}">
        <p14:creationId xmlns:p14="http://schemas.microsoft.com/office/powerpoint/2010/main" val="1685619995"/>
      </p:ext>
    </p:extLst>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1028"/>
          <p:cNvSpPr>
            <a:spLocks noGrp="1" noChangeArrowheads="1"/>
          </p:cNvSpPr>
          <p:nvPr>
            <p:ph type="title"/>
          </p:nvPr>
        </p:nvSpPr>
        <p:spPr/>
        <p:txBody>
          <a:bodyPr/>
          <a:lstStyle/>
          <a:p>
            <a:pPr eaLnBrk="1" hangingPunct="1"/>
            <a:r>
              <a:rPr lang="en-US" altLang="en-US" b="1" dirty="0"/>
              <a:t>Oil/Fuel Spills</a:t>
            </a:r>
            <a:endParaRPr lang="en-US" altLang="en-US" dirty="0"/>
          </a:p>
        </p:txBody>
      </p:sp>
      <p:sp>
        <p:nvSpPr>
          <p:cNvPr id="2" name="Footer Placeholder 1"/>
          <p:cNvSpPr>
            <a:spLocks noGrp="1"/>
          </p:cNvSpPr>
          <p:nvPr>
            <p:ph type="ftr" sz="quarter" idx="11"/>
          </p:nvPr>
        </p:nvSpPr>
        <p:spPr/>
        <p:txBody>
          <a:bodyPr/>
          <a:lstStyle/>
          <a:p>
            <a:r>
              <a:rPr lang="en-US" altLang="x-none"/>
              <a:t>Copyright 2021 Coast Guard Auxiliary Association</a:t>
            </a:r>
            <a:endParaRPr lang="en-US" altLang="x-none" dirty="0"/>
          </a:p>
        </p:txBody>
      </p:sp>
      <p:sp>
        <p:nvSpPr>
          <p:cNvPr id="22533"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1400">
                <a:solidFill>
                  <a:srgbClr val="FFFF99"/>
                </a:solidFill>
                <a:latin typeface="Times New Roman" panose="02020603050405020304" pitchFamily="18" charset="0"/>
              </a:rPr>
              <a:t> </a:t>
            </a:r>
            <a:fld id="{E8743A86-D234-4572-AE02-EB156343CBFD}" type="slidenum">
              <a:rPr lang="en-US" altLang="en-US" sz="1400">
                <a:solidFill>
                  <a:srgbClr val="FFFF99"/>
                </a:solidFill>
                <a:latin typeface="Times New Roman" panose="02020603050405020304" pitchFamily="18" charset="0"/>
              </a:rPr>
              <a:pPr>
                <a:spcBef>
                  <a:spcPct val="0"/>
                </a:spcBef>
              </a:pPr>
              <a:t>16</a:t>
            </a:fld>
            <a:r>
              <a:rPr lang="en-US" altLang="en-US" sz="1400">
                <a:solidFill>
                  <a:srgbClr val="FFFF99"/>
                </a:solidFill>
                <a:latin typeface="Times New Roman" panose="02020603050405020304" pitchFamily="18" charset="0"/>
              </a:rPr>
              <a:t> </a:t>
            </a:r>
          </a:p>
        </p:txBody>
      </p:sp>
      <p:sp>
        <p:nvSpPr>
          <p:cNvPr id="22531" name="TextBox 5"/>
          <p:cNvSpPr txBox="1">
            <a:spLocks noChangeArrowheads="1"/>
          </p:cNvSpPr>
          <p:nvPr/>
        </p:nvSpPr>
        <p:spPr bwMode="auto">
          <a:xfrm>
            <a:off x="1828800" y="1295400"/>
            <a:ext cx="6822893"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eaLnBrk="1" hangingPunct="1">
              <a:spcBef>
                <a:spcPct val="0"/>
              </a:spcBef>
            </a:pPr>
            <a:r>
              <a:rPr lang="en-US" altLang="en-US" sz="2400" dirty="0">
                <a:solidFill>
                  <a:schemeClr val="bg1"/>
                </a:solidFill>
                <a:latin typeface="Arial" panose="020B0604020202020204" pitchFamily="34" charset="0"/>
              </a:rPr>
              <a:t>Spills reported immediately to;</a:t>
            </a:r>
          </a:p>
          <a:p>
            <a:pPr eaLnBrk="1" hangingPunct="1">
              <a:spcBef>
                <a:spcPct val="0"/>
              </a:spcBef>
            </a:pPr>
            <a:r>
              <a:rPr lang="en-US" altLang="en-US" sz="2400" dirty="0">
                <a:solidFill>
                  <a:schemeClr val="bg1"/>
                </a:solidFill>
                <a:latin typeface="Arial" panose="020B0604020202020204" pitchFamily="34" charset="0"/>
              </a:rPr>
              <a:t>   US Coast Guard at 1-800-424-8802 </a:t>
            </a:r>
          </a:p>
          <a:p>
            <a:pPr eaLnBrk="1" hangingPunct="1">
              <a:spcBef>
                <a:spcPct val="0"/>
              </a:spcBef>
            </a:pPr>
            <a:r>
              <a:rPr lang="en-US" altLang="en-US" sz="2400" dirty="0">
                <a:solidFill>
                  <a:schemeClr val="bg1"/>
                </a:solidFill>
                <a:latin typeface="Arial" panose="020B0604020202020204" pitchFamily="34" charset="0"/>
              </a:rPr>
              <a:t> </a:t>
            </a:r>
          </a:p>
          <a:p>
            <a:pPr eaLnBrk="1" hangingPunct="1">
              <a:spcBef>
                <a:spcPct val="0"/>
              </a:spcBef>
            </a:pPr>
            <a:r>
              <a:rPr lang="en-US" altLang="en-US" sz="2400" dirty="0">
                <a:solidFill>
                  <a:schemeClr val="bg1"/>
                </a:solidFill>
                <a:latin typeface="Arial" panose="020B0604020202020204" pitchFamily="34" charset="0"/>
              </a:rPr>
              <a:t>Placard displayed for vessels 26 feet and longer</a:t>
            </a:r>
            <a:r>
              <a:rPr lang="en-US" altLang="en-US" sz="2400" dirty="0">
                <a:latin typeface="Arial" panose="020B0604020202020204" pitchFamily="34" charset="0"/>
              </a:rPr>
              <a:t>’</a:t>
            </a:r>
          </a:p>
          <a:p>
            <a:pPr eaLnBrk="1" hangingPunct="1">
              <a:spcBef>
                <a:spcPct val="0"/>
              </a:spcBef>
            </a:pPr>
            <a:endParaRPr lang="en-US" altLang="en-US" sz="2400" dirty="0">
              <a:latin typeface="Arial" panose="020B0604020202020204" pitchFamily="34" charset="0"/>
            </a:endParaRPr>
          </a:p>
        </p:txBody>
      </p:sp>
      <p:pic>
        <p:nvPicPr>
          <p:cNvPr id="22532"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62200" y="3234392"/>
            <a:ext cx="5127625" cy="264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10853442"/>
      </p:ext>
    </p:extLst>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5"/>
          <p:cNvSpPr txBox="1">
            <a:spLocks noChangeArrowheads="1"/>
          </p:cNvSpPr>
          <p:nvPr/>
        </p:nvSpPr>
        <p:spPr bwMode="auto">
          <a:xfrm>
            <a:off x="1524000" y="2589948"/>
            <a:ext cx="7543800" cy="3564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marL="342900" indent="-342900">
              <a:buFont typeface="Arial" panose="020B0604020202020204" pitchFamily="34" charset="0"/>
              <a:buChar char="•"/>
            </a:pPr>
            <a:r>
              <a:rPr lang="en-US" sz="2400" dirty="0">
                <a:solidFill>
                  <a:schemeClr val="bg1"/>
                </a:solidFill>
                <a:latin typeface="Arial" panose="020B0604020202020204" pitchFamily="34" charset="0"/>
                <a:cs typeface="Arial" panose="020B0604020202020204" pitchFamily="34" charset="0"/>
              </a:rPr>
              <a:t>Clean - Inspect all equipment and remove any plants, animals, and mud before leaving a water access site.</a:t>
            </a:r>
            <a:br>
              <a:rPr lang="en-US" sz="2400" dirty="0">
                <a:solidFill>
                  <a:schemeClr val="bg1"/>
                </a:solidFill>
                <a:latin typeface="Arial" panose="020B0604020202020204" pitchFamily="34" charset="0"/>
                <a:cs typeface="Arial" panose="020B0604020202020204" pitchFamily="34" charset="0"/>
              </a:rPr>
            </a:br>
            <a:endParaRPr lang="en-US" sz="2400" dirty="0">
              <a:solidFill>
                <a:schemeClr val="bg1"/>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400" dirty="0">
                <a:solidFill>
                  <a:schemeClr val="bg1"/>
                </a:solidFill>
                <a:latin typeface="Arial" panose="020B0604020202020204" pitchFamily="34" charset="0"/>
                <a:cs typeface="Arial" panose="020B0604020202020204" pitchFamily="34" charset="0"/>
              </a:rPr>
              <a:t>Drain - Allow all water to drain completely before leaving the water access site.</a:t>
            </a:r>
            <a:br>
              <a:rPr lang="en-US" sz="2400" dirty="0">
                <a:solidFill>
                  <a:schemeClr val="bg1"/>
                </a:solidFill>
                <a:latin typeface="Arial" panose="020B0604020202020204" pitchFamily="34" charset="0"/>
                <a:cs typeface="Arial" panose="020B0604020202020204" pitchFamily="34" charset="0"/>
              </a:rPr>
            </a:br>
            <a:endParaRPr lang="en-US" sz="2400" dirty="0">
              <a:solidFill>
                <a:schemeClr val="bg1"/>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400" dirty="0">
                <a:solidFill>
                  <a:schemeClr val="bg1"/>
                </a:solidFill>
                <a:latin typeface="Arial" panose="020B0604020202020204" pitchFamily="34" charset="0"/>
                <a:cs typeface="Arial" panose="020B0604020202020204" pitchFamily="34" charset="0"/>
              </a:rPr>
              <a:t>Dry - Allow all equipment to dry completely or wash with hot water (140°F) before using again.</a:t>
            </a:r>
          </a:p>
        </p:txBody>
      </p:sp>
      <p:sp>
        <p:nvSpPr>
          <p:cNvPr id="23555" name="Text Box 6"/>
          <p:cNvSpPr txBox="1">
            <a:spLocks noChangeArrowheads="1"/>
          </p:cNvSpPr>
          <p:nvPr/>
        </p:nvSpPr>
        <p:spPr bwMode="auto">
          <a:xfrm>
            <a:off x="1676400" y="1120775"/>
            <a:ext cx="7239000" cy="137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2800" b="0" dirty="0">
                <a:solidFill>
                  <a:schemeClr val="bg1"/>
                </a:solidFill>
                <a:latin typeface="Arial" panose="020B0604020202020204" pitchFamily="34" charset="0"/>
                <a:cs typeface="Times New Roman" panose="02020603050405020304" pitchFamily="18" charset="0"/>
              </a:rPr>
              <a:t>To prevent the spread of non-native fish and mollusks in our waterways, boaters should follow these simple rules:</a:t>
            </a:r>
            <a:endParaRPr lang="en-US" altLang="en-US" sz="2800" b="0" dirty="0">
              <a:solidFill>
                <a:schemeClr val="bg1"/>
              </a:solidFill>
              <a:latin typeface="Arial" panose="020B0604020202020204" pitchFamily="34" charset="0"/>
            </a:endParaRPr>
          </a:p>
        </p:txBody>
      </p:sp>
      <p:sp>
        <p:nvSpPr>
          <p:cNvPr id="23556" name="Rectangle 7"/>
          <p:cNvSpPr>
            <a:spLocks noGrp="1" noChangeArrowheads="1"/>
          </p:cNvSpPr>
          <p:nvPr>
            <p:ph type="title"/>
          </p:nvPr>
        </p:nvSpPr>
        <p:spPr>
          <a:xfrm>
            <a:off x="1044575" y="65088"/>
            <a:ext cx="8099425" cy="1055687"/>
          </a:xfrm>
        </p:spPr>
        <p:txBody>
          <a:bodyPr/>
          <a:lstStyle/>
          <a:p>
            <a:pPr eaLnBrk="1" hangingPunct="1"/>
            <a:r>
              <a:rPr lang="en-US" altLang="en-US" sz="4000" b="1" dirty="0"/>
              <a:t> Aquatic Invasive Species</a:t>
            </a:r>
          </a:p>
        </p:txBody>
      </p:sp>
      <p:sp>
        <p:nvSpPr>
          <p:cNvPr id="23557" name="Slide Number Placeholder 5"/>
          <p:cNvSpPr>
            <a:spLocks noGrp="1"/>
          </p:cNvSpPr>
          <p:nvPr>
            <p:ph type="sldNum" sz="quarter" idx="10"/>
          </p:nvPr>
        </p:nvSpPr>
        <p:spPr>
          <a:xfrm>
            <a:off x="7162800" y="6400800"/>
            <a:ext cx="19050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1400">
                <a:solidFill>
                  <a:srgbClr val="FFFF99"/>
                </a:solidFill>
                <a:latin typeface="Times New Roman" panose="02020603050405020304" pitchFamily="18" charset="0"/>
              </a:rPr>
              <a:t> </a:t>
            </a:r>
            <a:fld id="{0F098D7D-353D-4D9F-A85E-88B5DF62FAA7}" type="slidenum">
              <a:rPr lang="en-US" altLang="en-US" sz="1400">
                <a:solidFill>
                  <a:srgbClr val="FFFF99"/>
                </a:solidFill>
                <a:latin typeface="Times New Roman" panose="02020603050405020304" pitchFamily="18" charset="0"/>
              </a:rPr>
              <a:pPr>
                <a:spcBef>
                  <a:spcPct val="0"/>
                </a:spcBef>
              </a:pPr>
              <a:t>17</a:t>
            </a:fld>
            <a:endParaRPr lang="en-US" altLang="en-US" sz="1400">
              <a:solidFill>
                <a:srgbClr val="FFFF99"/>
              </a:solidFill>
              <a:latin typeface="Times New Roman" panose="02020603050405020304" pitchFamily="18" charset="0"/>
            </a:endParaRPr>
          </a:p>
        </p:txBody>
      </p:sp>
      <p:sp>
        <p:nvSpPr>
          <p:cNvPr id="2" name="Footer Placeholder 1"/>
          <p:cNvSpPr>
            <a:spLocks noGrp="1"/>
          </p:cNvSpPr>
          <p:nvPr>
            <p:ph type="ftr" sz="quarter" idx="11"/>
          </p:nvPr>
        </p:nvSpPr>
        <p:spPr/>
        <p:txBody>
          <a:bodyPr/>
          <a:lstStyle/>
          <a:p>
            <a:r>
              <a:rPr lang="en-US" altLang="x-none"/>
              <a:t>Copyright 2021 Coast Guard Auxiliary Association</a:t>
            </a:r>
            <a:endParaRPr lang="en-US" altLang="x-none" dirty="0"/>
          </a:p>
        </p:txBody>
      </p:sp>
    </p:spTree>
    <p:extLst>
      <p:ext uri="{BB962C8B-B14F-4D97-AF65-F5344CB8AC3E}">
        <p14:creationId xmlns:p14="http://schemas.microsoft.com/office/powerpoint/2010/main" val="2694831456"/>
      </p:ext>
    </p:extLst>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1371600" y="227090"/>
            <a:ext cx="7467600" cy="1143000"/>
          </a:xfrm>
        </p:spPr>
        <p:txBody>
          <a:bodyPr/>
          <a:lstStyle/>
          <a:p>
            <a:r>
              <a:rPr lang="en-US" altLang="en-US" sz="3600" b="1" dirty="0"/>
              <a:t>Boating Accident Reporting</a:t>
            </a:r>
          </a:p>
        </p:txBody>
      </p:sp>
      <p:sp>
        <p:nvSpPr>
          <p:cNvPr id="2" name="Footer Placeholder 1"/>
          <p:cNvSpPr>
            <a:spLocks noGrp="1"/>
          </p:cNvSpPr>
          <p:nvPr>
            <p:ph type="ftr" sz="quarter" idx="11"/>
          </p:nvPr>
        </p:nvSpPr>
        <p:spPr/>
        <p:txBody>
          <a:bodyPr/>
          <a:lstStyle/>
          <a:p>
            <a:r>
              <a:rPr lang="en-US" altLang="x-none"/>
              <a:t>Copyright 2021 Coast Guard Auxiliary Association</a:t>
            </a:r>
            <a:endParaRPr lang="en-US" altLang="x-none" dirty="0"/>
          </a:p>
        </p:txBody>
      </p:sp>
      <p:sp>
        <p:nvSpPr>
          <p:cNvPr id="7171"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05A3F12B-168B-43C5-9C32-DDC12139B5E9}" type="slidenum">
              <a:rPr lang="en-US" altLang="en-US" sz="1400">
                <a:solidFill>
                  <a:srgbClr val="FFFF99"/>
                </a:solidFill>
                <a:latin typeface="Times New Roman" panose="02020603050405020304" pitchFamily="18" charset="0"/>
              </a:rPr>
              <a:pPr>
                <a:spcBef>
                  <a:spcPct val="0"/>
                </a:spcBef>
              </a:pPr>
              <a:t>18</a:t>
            </a:fld>
            <a:endParaRPr lang="en-US" altLang="en-US" sz="1400" dirty="0">
              <a:solidFill>
                <a:srgbClr val="FFFF99"/>
              </a:solidFill>
              <a:latin typeface="Times New Roman" panose="02020603050405020304" pitchFamily="18" charset="0"/>
            </a:endParaRPr>
          </a:p>
        </p:txBody>
      </p:sp>
      <p:sp>
        <p:nvSpPr>
          <p:cNvPr id="7172" name="TextBox 3"/>
          <p:cNvSpPr txBox="1">
            <a:spLocks noChangeArrowheads="1"/>
          </p:cNvSpPr>
          <p:nvPr/>
        </p:nvSpPr>
        <p:spPr bwMode="auto">
          <a:xfrm>
            <a:off x="1600200" y="970776"/>
            <a:ext cx="7391400" cy="5201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3600" dirty="0">
                <a:solidFill>
                  <a:schemeClr val="bg1"/>
                </a:solidFill>
                <a:latin typeface="Arial" panose="020B0604020202020204" pitchFamily="34" charset="0"/>
              </a:rPr>
              <a:t>Stop, render aid and provide contact information</a:t>
            </a:r>
            <a:br>
              <a:rPr lang="en-US" altLang="en-US" sz="3600" dirty="0">
                <a:solidFill>
                  <a:schemeClr val="bg1"/>
                </a:solidFill>
                <a:latin typeface="Arial" panose="020B0604020202020204" pitchFamily="34" charset="0"/>
              </a:rPr>
            </a:br>
            <a:endParaRPr lang="en-US" altLang="en-US" sz="3600" dirty="0">
              <a:solidFill>
                <a:schemeClr val="bg1"/>
              </a:solidFill>
              <a:latin typeface="Arial" panose="020B0604020202020204" pitchFamily="34" charset="0"/>
            </a:endParaRPr>
          </a:p>
          <a:p>
            <a:pPr>
              <a:spcBef>
                <a:spcPct val="0"/>
              </a:spcBef>
            </a:pPr>
            <a:r>
              <a:rPr lang="en-US" altLang="en-US" b="0" dirty="0">
                <a:solidFill>
                  <a:schemeClr val="bg1"/>
                </a:solidFill>
                <a:latin typeface="Arial" panose="020B0604020202020204" pitchFamily="34" charset="0"/>
              </a:rPr>
              <a:t>Report required when –</a:t>
            </a:r>
          </a:p>
          <a:p>
            <a:pPr>
              <a:spcBef>
                <a:spcPct val="0"/>
              </a:spcBef>
            </a:pPr>
            <a:r>
              <a:rPr lang="en-US" altLang="en-US" b="0" dirty="0">
                <a:solidFill>
                  <a:schemeClr val="bg1"/>
                </a:solidFill>
                <a:latin typeface="Arial" panose="020B0604020202020204" pitchFamily="34" charset="0"/>
              </a:rPr>
              <a:t> 1. Death or personal injury requiring medical treatment beyond first aid</a:t>
            </a:r>
          </a:p>
          <a:p>
            <a:pPr>
              <a:spcBef>
                <a:spcPct val="0"/>
              </a:spcBef>
            </a:pPr>
            <a:r>
              <a:rPr lang="en-US" altLang="en-US" b="0" dirty="0">
                <a:solidFill>
                  <a:srgbClr val="FFFF00"/>
                </a:solidFill>
                <a:latin typeface="Arial" panose="020B0604020202020204" pitchFamily="34" charset="0"/>
              </a:rPr>
              <a:t> </a:t>
            </a:r>
            <a:r>
              <a:rPr lang="en-US" altLang="en-US" b="0" dirty="0">
                <a:solidFill>
                  <a:schemeClr val="bg1"/>
                </a:solidFill>
                <a:latin typeface="Arial" panose="020B0604020202020204" pitchFamily="34" charset="0"/>
              </a:rPr>
              <a:t>2. Damage to property in excess of  $2,000.</a:t>
            </a:r>
          </a:p>
          <a:p>
            <a:pPr>
              <a:spcBef>
                <a:spcPct val="0"/>
              </a:spcBef>
            </a:pPr>
            <a:r>
              <a:rPr lang="en-US" altLang="en-US" b="0" dirty="0">
                <a:solidFill>
                  <a:schemeClr val="bg1"/>
                </a:solidFill>
                <a:latin typeface="Arial" panose="020B0604020202020204" pitchFamily="34" charset="0"/>
              </a:rPr>
              <a:t>Loss of life-report within 48 hours, otherwise within 5 days</a:t>
            </a:r>
            <a:endParaRPr lang="en-US" altLang="en-US" dirty="0">
              <a:solidFill>
                <a:schemeClr val="bg1"/>
              </a:solidFill>
              <a:latin typeface="Arial" panose="020B0604020202020204" pitchFamily="34" charset="0"/>
            </a:endParaRPr>
          </a:p>
        </p:txBody>
      </p:sp>
    </p:spTree>
    <p:extLst>
      <p:ext uri="{BB962C8B-B14F-4D97-AF65-F5344CB8AC3E}">
        <p14:creationId xmlns:p14="http://schemas.microsoft.com/office/powerpoint/2010/main" val="36723244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1409700" y="248433"/>
            <a:ext cx="7772400" cy="1143000"/>
          </a:xfrm>
        </p:spPr>
        <p:txBody>
          <a:bodyPr/>
          <a:lstStyle/>
          <a:p>
            <a:r>
              <a:rPr lang="en-US" altLang="en-US" sz="3600" b="1" dirty="0"/>
              <a:t>Boating Accident Reporting</a:t>
            </a:r>
          </a:p>
        </p:txBody>
      </p:sp>
      <p:sp>
        <p:nvSpPr>
          <p:cNvPr id="2" name="Footer Placeholder 1"/>
          <p:cNvSpPr>
            <a:spLocks noGrp="1"/>
          </p:cNvSpPr>
          <p:nvPr>
            <p:ph type="ftr" sz="quarter" idx="11"/>
          </p:nvPr>
        </p:nvSpPr>
        <p:spPr/>
        <p:txBody>
          <a:bodyPr/>
          <a:lstStyle/>
          <a:p>
            <a:r>
              <a:rPr lang="en-US" altLang="x-none"/>
              <a:t>Copyright 2021 Coast Guard Auxiliary Association</a:t>
            </a:r>
            <a:endParaRPr lang="en-US" altLang="x-none" dirty="0"/>
          </a:p>
        </p:txBody>
      </p:sp>
      <p:sp>
        <p:nvSpPr>
          <p:cNvPr id="8195"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2294B518-A544-449E-8DAA-06E00834B11C}" type="slidenum">
              <a:rPr lang="en-US" altLang="en-US" sz="1400">
                <a:solidFill>
                  <a:srgbClr val="FFFF99"/>
                </a:solidFill>
                <a:latin typeface="Times New Roman" panose="02020603050405020304" pitchFamily="18" charset="0"/>
              </a:rPr>
              <a:pPr>
                <a:spcBef>
                  <a:spcPct val="0"/>
                </a:spcBef>
              </a:pPr>
              <a:t>19</a:t>
            </a:fld>
            <a:endParaRPr lang="en-US" altLang="en-US" sz="1400">
              <a:solidFill>
                <a:srgbClr val="FFFF99"/>
              </a:solidFill>
              <a:latin typeface="Times New Roman" panose="02020603050405020304" pitchFamily="18" charset="0"/>
            </a:endParaRPr>
          </a:p>
        </p:txBody>
      </p:sp>
      <p:sp>
        <p:nvSpPr>
          <p:cNvPr id="8196" name="TextBox 3"/>
          <p:cNvSpPr txBox="1">
            <a:spLocks noChangeArrowheads="1"/>
          </p:cNvSpPr>
          <p:nvPr/>
        </p:nvSpPr>
        <p:spPr bwMode="auto">
          <a:xfrm>
            <a:off x="1028700" y="915273"/>
            <a:ext cx="7086600" cy="4278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lgn="ctr">
              <a:spcBef>
                <a:spcPct val="0"/>
              </a:spcBef>
            </a:pPr>
            <a:endParaRPr lang="en-US" altLang="en-US" sz="2800" dirty="0">
              <a:solidFill>
                <a:schemeClr val="bg1"/>
              </a:solidFill>
              <a:latin typeface="Arial" panose="020B0604020202020204" pitchFamily="34" charset="0"/>
            </a:endParaRPr>
          </a:p>
          <a:p>
            <a:pPr algn="ctr">
              <a:spcBef>
                <a:spcPct val="0"/>
              </a:spcBef>
            </a:pPr>
            <a:r>
              <a:rPr lang="en-US" altLang="en-US" sz="2800" dirty="0">
                <a:solidFill>
                  <a:schemeClr val="bg1"/>
                </a:solidFill>
                <a:latin typeface="Arial" panose="020B0604020202020204" pitchFamily="34" charset="0"/>
              </a:rPr>
              <a:t>REPORT  TO:</a:t>
            </a:r>
            <a:br>
              <a:rPr lang="en-US" altLang="en-US" sz="2800" dirty="0">
                <a:solidFill>
                  <a:schemeClr val="bg1"/>
                </a:solidFill>
                <a:latin typeface="Arial" panose="020B0604020202020204" pitchFamily="34" charset="0"/>
              </a:rPr>
            </a:br>
            <a:br>
              <a:rPr lang="en-US" altLang="en-US" sz="2800" dirty="0">
                <a:solidFill>
                  <a:schemeClr val="bg1"/>
                </a:solidFill>
                <a:latin typeface="Arial" panose="020B0604020202020204" pitchFamily="34" charset="0"/>
              </a:rPr>
            </a:br>
            <a:endParaRPr lang="en-US" altLang="en-US" sz="2800" dirty="0">
              <a:solidFill>
                <a:schemeClr val="bg1"/>
              </a:solidFill>
              <a:latin typeface="Arial" panose="020B0604020202020204" pitchFamily="34" charset="0"/>
            </a:endParaRPr>
          </a:p>
          <a:p>
            <a:pPr marL="0" indent="0" algn="ctr">
              <a:spcBef>
                <a:spcPct val="0"/>
              </a:spcBef>
              <a:buNone/>
            </a:pPr>
            <a:r>
              <a:rPr lang="en-US" dirty="0">
                <a:solidFill>
                  <a:schemeClr val="bg1"/>
                </a:solidFill>
                <a:latin typeface="Arial" panose="020B0604020202020204" pitchFamily="34" charset="0"/>
                <a:cs typeface="Arial" panose="020B0604020202020204" pitchFamily="34" charset="0"/>
              </a:rPr>
              <a:t>North Dakota Game and Fish Department</a:t>
            </a:r>
            <a:br>
              <a:rPr lang="en-US" dirty="0">
                <a:solidFill>
                  <a:schemeClr val="bg1"/>
                </a:solidFill>
                <a:latin typeface="Arial" panose="020B0604020202020204" pitchFamily="34" charset="0"/>
                <a:cs typeface="Arial" panose="020B0604020202020204" pitchFamily="34" charset="0"/>
              </a:rPr>
            </a:br>
            <a:r>
              <a:rPr lang="en-US" dirty="0">
                <a:solidFill>
                  <a:schemeClr val="bg1"/>
                </a:solidFill>
                <a:latin typeface="Arial" panose="020B0604020202020204" pitchFamily="34" charset="0"/>
                <a:cs typeface="Arial" panose="020B0604020202020204" pitchFamily="34" charset="0"/>
              </a:rPr>
              <a:t>100 N. Bismarck Expressway</a:t>
            </a:r>
            <a:br>
              <a:rPr lang="en-US" dirty="0">
                <a:solidFill>
                  <a:schemeClr val="bg1"/>
                </a:solidFill>
                <a:latin typeface="Arial" panose="020B0604020202020204" pitchFamily="34" charset="0"/>
                <a:cs typeface="Arial" panose="020B0604020202020204" pitchFamily="34" charset="0"/>
              </a:rPr>
            </a:br>
            <a:r>
              <a:rPr lang="en-US" dirty="0">
                <a:solidFill>
                  <a:schemeClr val="bg1"/>
                </a:solidFill>
                <a:latin typeface="Arial" panose="020B0604020202020204" pitchFamily="34" charset="0"/>
                <a:cs typeface="Arial" panose="020B0604020202020204" pitchFamily="34" charset="0"/>
              </a:rPr>
              <a:t>Bismarck, ND 58501</a:t>
            </a:r>
            <a:br>
              <a:rPr lang="en-US" dirty="0">
                <a:solidFill>
                  <a:schemeClr val="bg1"/>
                </a:solidFill>
                <a:latin typeface="Arial" panose="020B0604020202020204" pitchFamily="34" charset="0"/>
                <a:cs typeface="Arial" panose="020B0604020202020204" pitchFamily="34" charset="0"/>
              </a:rPr>
            </a:br>
            <a:r>
              <a:rPr lang="en-US" dirty="0">
                <a:solidFill>
                  <a:schemeClr val="bg1"/>
                </a:solidFill>
                <a:latin typeface="Arial" panose="020B0604020202020204" pitchFamily="34" charset="0"/>
                <a:cs typeface="Arial" panose="020B0604020202020204" pitchFamily="34" charset="0"/>
              </a:rPr>
              <a:t>Bismarck office phone: 701-328-6300</a:t>
            </a:r>
            <a:endParaRPr lang="en-US" altLang="en-US"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209388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09042" y="0"/>
            <a:ext cx="4325915" cy="5943595"/>
          </a:xfrm>
          <a:prstGeom prst="rect">
            <a:avLst/>
          </a:prstGeom>
        </p:spPr>
      </p:pic>
      <p:sp>
        <p:nvSpPr>
          <p:cNvPr id="6147"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6DA154C6-EB5C-4251-87FC-4906BF0069FD}" type="slidenum">
              <a:rPr lang="en-US" altLang="en-US" sz="1400">
                <a:solidFill>
                  <a:srgbClr val="FFFF99"/>
                </a:solidFill>
                <a:latin typeface="Times New Roman" panose="02020603050405020304" pitchFamily="18" charset="0"/>
              </a:rPr>
              <a:pPr>
                <a:spcBef>
                  <a:spcPct val="0"/>
                </a:spcBef>
              </a:pPr>
              <a:t>2</a:t>
            </a:fld>
            <a:endParaRPr lang="en-US" altLang="en-US" sz="1400">
              <a:solidFill>
                <a:srgbClr val="FFFF99"/>
              </a:solidFill>
              <a:latin typeface="Times New Roman" panose="02020603050405020304" pitchFamily="18" charset="0"/>
            </a:endParaRPr>
          </a:p>
        </p:txBody>
      </p:sp>
      <p:sp>
        <p:nvSpPr>
          <p:cNvPr id="6148" name="Rectangle 1">
            <a:hlinkClick r:id="rId4" tooltip="Page 2"/>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tx1"/>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endParaRPr lang="en-US" altLang="en-US" sz="2400">
              <a:latin typeface="Arial" panose="020B0604020202020204" pitchFamily="34" charset="0"/>
            </a:endParaRPr>
          </a:p>
        </p:txBody>
      </p:sp>
      <p:sp>
        <p:nvSpPr>
          <p:cNvPr id="6149" name="Rectangle 2">
            <a:hlinkClick r:id="rId4" tooltip="Page 2"/>
          </p:cNvPr>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tx1"/>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endParaRPr lang="en-US" altLang="en-US" sz="2400">
              <a:latin typeface="Arial" panose="020B0604020202020204" pitchFamily="34" charset="0"/>
            </a:endParaRPr>
          </a:p>
        </p:txBody>
      </p:sp>
      <p:sp>
        <p:nvSpPr>
          <p:cNvPr id="6150" name="Rectangle 3">
            <a:hlinkClick r:id="rId4" tooltip="Page 2"/>
          </p:cNvPr>
          <p:cNvSpPr>
            <a:spLocks noChangeArrowheads="1"/>
          </p:cNvSpPr>
          <p:nvPr/>
        </p:nvSpPr>
        <p:spPr bwMode="auto">
          <a:xfrm>
            <a:off x="304800" y="304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tx1"/>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endParaRPr lang="en-US" altLang="en-US" sz="2400">
              <a:latin typeface="Arial" panose="020B0604020202020204" pitchFamily="34" charset="0"/>
            </a:endParaRPr>
          </a:p>
        </p:txBody>
      </p:sp>
      <p:sp>
        <p:nvSpPr>
          <p:cNvPr id="3" name="Footer Placeholder 2"/>
          <p:cNvSpPr>
            <a:spLocks noGrp="1"/>
          </p:cNvSpPr>
          <p:nvPr>
            <p:ph type="ftr" sz="quarter" idx="11"/>
          </p:nvPr>
        </p:nvSpPr>
        <p:spPr/>
        <p:txBody>
          <a:bodyPr/>
          <a:lstStyle/>
          <a:p>
            <a:r>
              <a:rPr lang="en-US" altLang="x-none" sz="1400">
                <a:latin typeface="Times New Roman" panose="02020603050405020304" pitchFamily="18" charset="0"/>
              </a:rPr>
              <a:t>Copyright 2021 Coast Guard Auxiliary Association</a:t>
            </a:r>
            <a:endParaRPr lang="en-US" altLang="x-none" sz="1400" dirty="0">
              <a:latin typeface="Times New Roman" panose="02020603050405020304" pitchFamily="18" charset="0"/>
            </a:endParaRPr>
          </a:p>
        </p:txBody>
      </p:sp>
    </p:spTree>
    <p:extLst>
      <p:ext uri="{BB962C8B-B14F-4D97-AF65-F5344CB8AC3E}">
        <p14:creationId xmlns:p14="http://schemas.microsoft.com/office/powerpoint/2010/main" val="30949497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990600" y="190500"/>
            <a:ext cx="7772400" cy="1143000"/>
          </a:xfrm>
        </p:spPr>
        <p:txBody>
          <a:bodyPr/>
          <a:lstStyle/>
          <a:p>
            <a:r>
              <a:rPr lang="en-US" altLang="en-US" sz="4000" b="1" dirty="0"/>
              <a:t>North Dakota Contact</a:t>
            </a:r>
          </a:p>
        </p:txBody>
      </p:sp>
      <p:sp>
        <p:nvSpPr>
          <p:cNvPr id="25603" name="Content Placeholder 2"/>
          <p:cNvSpPr>
            <a:spLocks noGrp="1"/>
          </p:cNvSpPr>
          <p:nvPr>
            <p:ph idx="1"/>
          </p:nvPr>
        </p:nvSpPr>
        <p:spPr>
          <a:xfrm>
            <a:off x="1543833" y="1143000"/>
            <a:ext cx="7239000" cy="4572000"/>
          </a:xfrm>
        </p:spPr>
        <p:txBody>
          <a:bodyPr/>
          <a:lstStyle/>
          <a:p>
            <a:pPr marL="173038" indent="-173038"/>
            <a:r>
              <a:rPr lang="en-US" altLang="en-US" dirty="0"/>
              <a:t>You may contact the</a:t>
            </a:r>
            <a:br>
              <a:rPr lang="en-US" altLang="en-US" dirty="0"/>
            </a:br>
            <a:br>
              <a:rPr lang="en-US" altLang="en-US" dirty="0"/>
            </a:br>
            <a:r>
              <a:rPr lang="en-US" dirty="0">
                <a:latin typeface="Arial" panose="020B0604020202020204" pitchFamily="34" charset="0"/>
                <a:ea typeface="Times New Roman" charset="0"/>
                <a:cs typeface="Arial" panose="020B0604020202020204" pitchFamily="34" charset="0"/>
              </a:rPr>
              <a:t>North Dakota Game and Fish       		Department at</a:t>
            </a:r>
            <a:br>
              <a:rPr lang="en-US" dirty="0">
                <a:latin typeface="Arial" panose="020B0604020202020204" pitchFamily="34" charset="0"/>
                <a:ea typeface="Times New Roman" charset="0"/>
                <a:cs typeface="Arial" panose="020B0604020202020204" pitchFamily="34" charset="0"/>
              </a:rPr>
            </a:br>
            <a:r>
              <a:rPr lang="en-US" dirty="0">
                <a:latin typeface="Arial" panose="020B0604020202020204" pitchFamily="34" charset="0"/>
                <a:ea typeface="Times New Roman" charset="0"/>
                <a:cs typeface="Arial" panose="020B0604020202020204" pitchFamily="34" charset="0"/>
              </a:rPr>
              <a:t>100 N. Bismarck Expressway</a:t>
            </a:r>
            <a:br>
              <a:rPr lang="en-US" dirty="0">
                <a:latin typeface="Arial" panose="020B0604020202020204" pitchFamily="34" charset="0"/>
                <a:ea typeface="Times New Roman" charset="0"/>
                <a:cs typeface="Arial" panose="020B0604020202020204" pitchFamily="34" charset="0"/>
              </a:rPr>
            </a:br>
            <a:r>
              <a:rPr lang="en-US" dirty="0">
                <a:latin typeface="Arial" panose="020B0604020202020204" pitchFamily="34" charset="0"/>
                <a:ea typeface="Times New Roman" charset="0"/>
                <a:cs typeface="Arial" panose="020B0604020202020204" pitchFamily="34" charset="0"/>
              </a:rPr>
              <a:t>Bismarck, ND 58501</a:t>
            </a:r>
            <a:br>
              <a:rPr lang="en-US" dirty="0">
                <a:latin typeface="Arial" panose="020B0604020202020204" pitchFamily="34" charset="0"/>
                <a:ea typeface="Times New Roman" charset="0"/>
                <a:cs typeface="Arial" panose="020B0604020202020204" pitchFamily="34" charset="0"/>
              </a:rPr>
            </a:br>
            <a:r>
              <a:rPr lang="en-US" dirty="0">
                <a:latin typeface="Arial" panose="020B0604020202020204" pitchFamily="34" charset="0"/>
                <a:ea typeface="Times New Roman" charset="0"/>
                <a:cs typeface="Arial" panose="020B0604020202020204" pitchFamily="34" charset="0"/>
              </a:rPr>
              <a:t>Bismarck office phone: 701-328-6300</a:t>
            </a:r>
            <a:br>
              <a:rPr lang="en-US" dirty="0">
                <a:latin typeface="Arial" panose="020B0604020202020204" pitchFamily="34" charset="0"/>
                <a:ea typeface="Times New Roman" charset="0"/>
                <a:cs typeface="Arial" panose="020B0604020202020204" pitchFamily="34" charset="0"/>
              </a:rPr>
            </a:br>
            <a:r>
              <a:rPr lang="en-US" dirty="0">
                <a:latin typeface="Arial" panose="020B0604020202020204" pitchFamily="34" charset="0"/>
                <a:ea typeface="Times New Roman" charset="0"/>
                <a:cs typeface="Arial" panose="020B0604020202020204" pitchFamily="34" charset="0"/>
              </a:rPr>
              <a:t>          licensing phone: 701-328-6335</a:t>
            </a:r>
          </a:p>
          <a:p>
            <a:pPr marL="0" indent="0">
              <a:spcBef>
                <a:spcPct val="0"/>
              </a:spcBef>
              <a:buNone/>
            </a:pPr>
            <a:r>
              <a:rPr lang="en-US" altLang="en-US" dirty="0">
                <a:latin typeface="Arial" panose="020B0604020202020204" pitchFamily="34" charset="0"/>
              </a:rPr>
              <a:t>	</a:t>
            </a:r>
            <a:endParaRPr lang="en-US" altLang="en-US" dirty="0"/>
          </a:p>
        </p:txBody>
      </p:sp>
      <p:sp>
        <p:nvSpPr>
          <p:cNvPr id="2" name="Footer Placeholder 1"/>
          <p:cNvSpPr>
            <a:spLocks noGrp="1"/>
          </p:cNvSpPr>
          <p:nvPr>
            <p:ph type="ftr" sz="quarter" idx="11"/>
          </p:nvPr>
        </p:nvSpPr>
        <p:spPr/>
        <p:txBody>
          <a:bodyPr/>
          <a:lstStyle/>
          <a:p>
            <a:r>
              <a:rPr lang="en-US" altLang="x-none"/>
              <a:t>Copyright 2021 Coast Guard Auxiliary Association</a:t>
            </a:r>
            <a:endParaRPr lang="en-US" altLang="x-none" dirty="0"/>
          </a:p>
        </p:txBody>
      </p:sp>
      <p:sp>
        <p:nvSpPr>
          <p:cNvPr id="25604"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20A451B6-3C74-4EB7-9542-4CB0998EE5F1}" type="slidenum">
              <a:rPr lang="en-US" altLang="en-US" sz="1400">
                <a:solidFill>
                  <a:srgbClr val="FFFF99"/>
                </a:solidFill>
                <a:latin typeface="Times New Roman" panose="02020603050405020304" pitchFamily="18" charset="0"/>
              </a:rPr>
              <a:pPr>
                <a:spcBef>
                  <a:spcPct val="0"/>
                </a:spcBef>
              </a:pPr>
              <a:t>20</a:t>
            </a:fld>
            <a:endParaRPr lang="en-US" altLang="en-US" sz="1400" dirty="0">
              <a:solidFill>
                <a:srgbClr val="FFFF99"/>
              </a:solidFill>
              <a:latin typeface="Times New Roman" panose="02020603050405020304" pitchFamily="18" charset="0"/>
            </a:endParaRPr>
          </a:p>
        </p:txBody>
      </p:sp>
    </p:spTree>
    <p:extLst>
      <p:ext uri="{BB962C8B-B14F-4D97-AF65-F5344CB8AC3E}">
        <p14:creationId xmlns:p14="http://schemas.microsoft.com/office/powerpoint/2010/main" val="6680144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19100"/>
            <a:ext cx="7772400" cy="1143000"/>
          </a:xfrm>
        </p:spPr>
        <p:txBody>
          <a:bodyPr/>
          <a:lstStyle/>
          <a:p>
            <a:r>
              <a:rPr lang="en-US" dirty="0"/>
              <a:t>Thank you!</a:t>
            </a:r>
          </a:p>
        </p:txBody>
      </p:sp>
      <p:sp>
        <p:nvSpPr>
          <p:cNvPr id="3" name="Content Placeholder 2"/>
          <p:cNvSpPr>
            <a:spLocks noGrp="1"/>
          </p:cNvSpPr>
          <p:nvPr>
            <p:ph idx="1"/>
          </p:nvPr>
        </p:nvSpPr>
        <p:spPr>
          <a:xfrm>
            <a:off x="1524000" y="1752600"/>
            <a:ext cx="7467600" cy="4114800"/>
          </a:xfrm>
        </p:spPr>
        <p:txBody>
          <a:bodyPr/>
          <a:lstStyle/>
          <a:p>
            <a:r>
              <a:rPr lang="en-US" dirty="0"/>
              <a:t>Any questions?</a:t>
            </a:r>
          </a:p>
          <a:p>
            <a:r>
              <a:rPr lang="en-US" dirty="0"/>
              <a:t>Find other Auxiliary boating courses at http://</a:t>
            </a:r>
            <a:r>
              <a:rPr lang="en-US" dirty="0" err="1"/>
              <a:t>www.cgaux.org</a:t>
            </a:r>
            <a:r>
              <a:rPr lang="en-US" dirty="0"/>
              <a:t>/</a:t>
            </a:r>
            <a:r>
              <a:rPr lang="en-US" dirty="0" err="1"/>
              <a:t>boatinged</a:t>
            </a:r>
            <a:endParaRPr lang="en-US" dirty="0"/>
          </a:p>
          <a:p>
            <a:r>
              <a:rPr lang="en-US" dirty="0"/>
              <a:t>Request a vessel safety check at http://</a:t>
            </a:r>
            <a:r>
              <a:rPr lang="en-US" dirty="0" err="1"/>
              <a:t>www.safetyseal.net</a:t>
            </a:r>
            <a:endParaRPr lang="en-US" dirty="0"/>
          </a:p>
          <a:p>
            <a:r>
              <a:rPr lang="en-US" dirty="0"/>
              <a:t>Learn more about joining the Auxiliary at: http://</a:t>
            </a:r>
            <a:r>
              <a:rPr lang="en-US" dirty="0" err="1"/>
              <a:t>join.cgaux.org</a:t>
            </a:r>
            <a:endParaRPr lang="en-US" dirty="0"/>
          </a:p>
        </p:txBody>
      </p:sp>
      <p:sp>
        <p:nvSpPr>
          <p:cNvPr id="4" name="Slide Number Placeholder 3"/>
          <p:cNvSpPr>
            <a:spLocks noGrp="1"/>
          </p:cNvSpPr>
          <p:nvPr>
            <p:ph type="sldNum" sz="quarter" idx="12"/>
          </p:nvPr>
        </p:nvSpPr>
        <p:spPr/>
        <p:txBody>
          <a:bodyPr/>
          <a:lstStyle/>
          <a:p>
            <a:fld id="{6BA64208-401D-364A-B2D4-877A89510A5A}" type="slidenum">
              <a:rPr lang="en-US" altLang="x-none" smtClean="0"/>
              <a:pPr/>
              <a:t>21</a:t>
            </a:fld>
            <a:endParaRPr lang="en-US" altLang="x-none" dirty="0"/>
          </a:p>
        </p:txBody>
      </p:sp>
      <p:sp>
        <p:nvSpPr>
          <p:cNvPr id="5" name="Footer Placeholder 4"/>
          <p:cNvSpPr>
            <a:spLocks noGrp="1"/>
          </p:cNvSpPr>
          <p:nvPr>
            <p:ph type="ftr" sz="quarter" idx="11"/>
          </p:nvPr>
        </p:nvSpPr>
        <p:spPr/>
        <p:txBody>
          <a:bodyPr/>
          <a:lstStyle/>
          <a:p>
            <a:r>
              <a:rPr lang="en-US" altLang="x-none"/>
              <a:t>Copyright 2021 Coast Guard Auxiliary Association</a:t>
            </a:r>
            <a:endParaRPr lang="en-US" altLang="x-none" dirty="0"/>
          </a:p>
        </p:txBody>
      </p:sp>
    </p:spTree>
    <p:extLst>
      <p:ext uri="{BB962C8B-B14F-4D97-AF65-F5344CB8AC3E}">
        <p14:creationId xmlns:p14="http://schemas.microsoft.com/office/powerpoint/2010/main" val="7935648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6DA154C6-EB5C-4251-87FC-4906BF0069FD}" type="slidenum">
              <a:rPr lang="en-US" altLang="en-US" sz="1400">
                <a:solidFill>
                  <a:srgbClr val="FFFF99"/>
                </a:solidFill>
                <a:latin typeface="Times New Roman" panose="02020603050405020304" pitchFamily="18" charset="0"/>
              </a:rPr>
              <a:pPr>
                <a:spcBef>
                  <a:spcPct val="0"/>
                </a:spcBef>
              </a:pPr>
              <a:t>3</a:t>
            </a:fld>
            <a:endParaRPr lang="en-US" altLang="en-US" sz="1400">
              <a:solidFill>
                <a:srgbClr val="FFFF99"/>
              </a:solidFill>
              <a:latin typeface="Times New Roman" panose="02020603050405020304" pitchFamily="18" charset="0"/>
            </a:endParaRPr>
          </a:p>
        </p:txBody>
      </p:sp>
      <p:sp>
        <p:nvSpPr>
          <p:cNvPr id="6148" name="Rectangle 1">
            <a:hlinkClick r:id="rId3" tooltip="Page 2"/>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tx1"/>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endParaRPr lang="en-US" altLang="en-US" sz="2400">
              <a:latin typeface="Arial" panose="020B0604020202020204" pitchFamily="34" charset="0"/>
            </a:endParaRPr>
          </a:p>
        </p:txBody>
      </p:sp>
      <p:sp>
        <p:nvSpPr>
          <p:cNvPr id="6149" name="Rectangle 2">
            <a:hlinkClick r:id="rId3" tooltip="Page 2"/>
          </p:cNvPr>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tx1"/>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endParaRPr lang="en-US" altLang="en-US" sz="2400">
              <a:latin typeface="Arial" panose="020B0604020202020204" pitchFamily="34" charset="0"/>
            </a:endParaRPr>
          </a:p>
        </p:txBody>
      </p:sp>
      <p:sp>
        <p:nvSpPr>
          <p:cNvPr id="6150" name="Rectangle 3">
            <a:hlinkClick r:id="rId3" tooltip="Page 2"/>
          </p:cNvPr>
          <p:cNvSpPr>
            <a:spLocks noChangeArrowheads="1"/>
          </p:cNvSpPr>
          <p:nvPr/>
        </p:nvSpPr>
        <p:spPr bwMode="auto">
          <a:xfrm>
            <a:off x="304800" y="304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tx1"/>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endParaRPr lang="en-US" altLang="en-US" sz="2400">
              <a:latin typeface="Arial" panose="020B0604020202020204" pitchFamily="34" charset="0"/>
            </a:endParaRPr>
          </a:p>
        </p:txBody>
      </p:sp>
      <p:sp>
        <p:nvSpPr>
          <p:cNvPr id="9" name="TextBox 8"/>
          <p:cNvSpPr txBox="1"/>
          <p:nvPr/>
        </p:nvSpPr>
        <p:spPr>
          <a:xfrm>
            <a:off x="1447800" y="1166842"/>
            <a:ext cx="7848600" cy="4524315"/>
          </a:xfrm>
          <a:prstGeom prst="rect">
            <a:avLst/>
          </a:prstGeom>
          <a:noFill/>
        </p:spPr>
        <p:txBody>
          <a:bodyPr wrap="square">
            <a:spAutoFit/>
          </a:bodyPr>
          <a:lstStyle/>
          <a:p>
            <a:pPr>
              <a:defRPr/>
            </a:pPr>
            <a:endParaRPr lang="en-US" sz="3200" dirty="0">
              <a:solidFill>
                <a:schemeClr val="bg1"/>
              </a:solidFill>
              <a:latin typeface="Arial" charset="0"/>
            </a:endParaRPr>
          </a:p>
          <a:p>
            <a:pPr>
              <a:defRPr/>
            </a:pPr>
            <a:r>
              <a:rPr lang="en-US" sz="3200" dirty="0">
                <a:solidFill>
                  <a:schemeClr val="bg1"/>
                </a:solidFill>
                <a:latin typeface="+mn-lt"/>
                <a:hlinkClick r:id="rId4"/>
              </a:rPr>
              <a:t>https://gf.nd.gov/boating/</a:t>
            </a:r>
            <a:endParaRPr lang="en-US" sz="3200" dirty="0">
              <a:solidFill>
                <a:schemeClr val="bg1"/>
              </a:solidFill>
              <a:latin typeface="+mn-lt"/>
            </a:endParaRPr>
          </a:p>
          <a:p>
            <a:pPr>
              <a:defRPr/>
            </a:pPr>
            <a:endParaRPr lang="en-US" sz="3200" dirty="0">
              <a:solidFill>
                <a:schemeClr val="bg1"/>
              </a:solidFill>
              <a:latin typeface="+mn-lt"/>
            </a:endParaRPr>
          </a:p>
          <a:p>
            <a:pPr>
              <a:defRPr/>
            </a:pPr>
            <a:r>
              <a:rPr lang="en-US" sz="3200" dirty="0">
                <a:solidFill>
                  <a:schemeClr val="bg1"/>
                </a:solidFill>
                <a:latin typeface="Arial" charset="0"/>
                <a:hlinkClick r:id="rId5"/>
              </a:rPr>
              <a:t>http://www.gencourt.state.ND.us/rsa/html/XXII/270/270-31.htm</a:t>
            </a:r>
            <a:endParaRPr lang="en-US" sz="3200" dirty="0">
              <a:solidFill>
                <a:schemeClr val="bg1"/>
              </a:solidFill>
              <a:latin typeface="Arial" charset="0"/>
            </a:endParaRPr>
          </a:p>
          <a:p>
            <a:pPr>
              <a:defRPr/>
            </a:pPr>
            <a:endParaRPr lang="en-US" sz="3200" dirty="0">
              <a:solidFill>
                <a:schemeClr val="bg1"/>
              </a:solidFill>
              <a:latin typeface="Arial" charset="0"/>
            </a:endParaRPr>
          </a:p>
          <a:p>
            <a:pPr>
              <a:defRPr/>
            </a:pPr>
            <a:r>
              <a:rPr lang="en-US" sz="3200" dirty="0">
                <a:solidFill>
                  <a:schemeClr val="bg1"/>
                </a:solidFill>
                <a:latin typeface="Arial" charset="0"/>
              </a:rPr>
              <a:t>https://gf.nd.gov/boating/safety-regulations</a:t>
            </a:r>
            <a:br>
              <a:rPr lang="en-US" sz="3200" dirty="0">
                <a:solidFill>
                  <a:schemeClr val="bg1"/>
                </a:solidFill>
                <a:latin typeface="Arial" charset="0"/>
              </a:rPr>
            </a:br>
            <a:r>
              <a:rPr lang="en-US" sz="3200" dirty="0">
                <a:solidFill>
                  <a:schemeClr val="bg1"/>
                </a:solidFill>
                <a:latin typeface="Arial" charset="0"/>
              </a:rPr>
              <a:t>       </a:t>
            </a:r>
            <a:br>
              <a:rPr lang="en-US" sz="3200" dirty="0">
                <a:solidFill>
                  <a:schemeClr val="bg1"/>
                </a:solidFill>
                <a:latin typeface="Arial" charset="0"/>
              </a:rPr>
            </a:br>
            <a:endParaRPr lang="en-US" sz="3200" dirty="0">
              <a:latin typeface="Arial" charset="0"/>
            </a:endParaRPr>
          </a:p>
        </p:txBody>
      </p:sp>
      <p:sp>
        <p:nvSpPr>
          <p:cNvPr id="3" name="Footer Placeholder 2"/>
          <p:cNvSpPr>
            <a:spLocks noGrp="1"/>
          </p:cNvSpPr>
          <p:nvPr>
            <p:ph type="ftr" sz="quarter" idx="11"/>
          </p:nvPr>
        </p:nvSpPr>
        <p:spPr/>
        <p:txBody>
          <a:bodyPr/>
          <a:lstStyle/>
          <a:p>
            <a:r>
              <a:rPr lang="en-US" altLang="x-none" sz="1400">
                <a:latin typeface="Times New Roman" panose="02020603050405020304" pitchFamily="18" charset="0"/>
              </a:rPr>
              <a:t>Copyright 2021 Coast Guard Auxiliary Association</a:t>
            </a:r>
            <a:endParaRPr lang="en-US" altLang="x-none" sz="1400" dirty="0">
              <a:latin typeface="Times New Roman" panose="02020603050405020304" pitchFamily="18" charset="0"/>
            </a:endParaRPr>
          </a:p>
        </p:txBody>
      </p:sp>
      <p:sp>
        <p:nvSpPr>
          <p:cNvPr id="10" name="Title 1"/>
          <p:cNvSpPr>
            <a:spLocks noGrp="1"/>
          </p:cNvSpPr>
          <p:nvPr>
            <p:ph type="title"/>
          </p:nvPr>
        </p:nvSpPr>
        <p:spPr>
          <a:xfrm>
            <a:off x="1981200" y="361086"/>
            <a:ext cx="6210300" cy="802479"/>
          </a:xfrm>
        </p:spPr>
        <p:txBody>
          <a:bodyPr/>
          <a:lstStyle/>
          <a:p>
            <a:r>
              <a:rPr lang="en-US" altLang="en-US" sz="4000" b="1" dirty="0"/>
              <a:t>Boating References</a:t>
            </a:r>
          </a:p>
        </p:txBody>
      </p:sp>
    </p:spTree>
    <p:extLst>
      <p:ext uri="{BB962C8B-B14F-4D97-AF65-F5344CB8AC3E}">
        <p14:creationId xmlns:p14="http://schemas.microsoft.com/office/powerpoint/2010/main" val="9019863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2095500" y="202735"/>
            <a:ext cx="5410200" cy="802479"/>
          </a:xfrm>
        </p:spPr>
        <p:txBody>
          <a:bodyPr/>
          <a:lstStyle/>
          <a:p>
            <a:r>
              <a:rPr lang="en-US" altLang="en-US" sz="4000" b="1" dirty="0"/>
              <a:t>Boater Education</a:t>
            </a:r>
          </a:p>
        </p:txBody>
      </p:sp>
      <p:sp>
        <p:nvSpPr>
          <p:cNvPr id="2" name="Footer Placeholder 1"/>
          <p:cNvSpPr>
            <a:spLocks noGrp="1"/>
          </p:cNvSpPr>
          <p:nvPr>
            <p:ph type="ftr" sz="quarter" idx="11"/>
          </p:nvPr>
        </p:nvSpPr>
        <p:spPr/>
        <p:txBody>
          <a:bodyPr/>
          <a:lstStyle/>
          <a:p>
            <a:r>
              <a:rPr lang="en-US" altLang="x-none"/>
              <a:t>Copyright 2021 Coast Guard Auxiliary Association</a:t>
            </a:r>
            <a:endParaRPr lang="en-US" altLang="x-none" dirty="0"/>
          </a:p>
        </p:txBody>
      </p:sp>
      <p:sp>
        <p:nvSpPr>
          <p:cNvPr id="9219"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8D7A2AAD-BC1E-451C-9F0C-692CA9E1C726}" type="slidenum">
              <a:rPr lang="en-US" altLang="en-US" sz="1400">
                <a:solidFill>
                  <a:srgbClr val="FFFF99"/>
                </a:solidFill>
                <a:latin typeface="Times New Roman" panose="02020603050405020304" pitchFamily="18" charset="0"/>
              </a:rPr>
              <a:pPr>
                <a:spcBef>
                  <a:spcPct val="0"/>
                </a:spcBef>
              </a:pPr>
              <a:t>4</a:t>
            </a:fld>
            <a:endParaRPr lang="en-US" altLang="en-US" sz="1400">
              <a:solidFill>
                <a:srgbClr val="FFFF99"/>
              </a:solidFill>
              <a:latin typeface="Times New Roman" panose="02020603050405020304" pitchFamily="18" charset="0"/>
            </a:endParaRPr>
          </a:p>
        </p:txBody>
      </p:sp>
      <p:sp>
        <p:nvSpPr>
          <p:cNvPr id="8197" name="Rectangle 3"/>
          <p:cNvSpPr>
            <a:spLocks noChangeArrowheads="1"/>
          </p:cNvSpPr>
          <p:nvPr/>
        </p:nvSpPr>
        <p:spPr bwMode="auto">
          <a:xfrm>
            <a:off x="1447800" y="1143000"/>
            <a:ext cx="7467600" cy="4351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itchFamily="34" charset="0"/>
              </a:defRPr>
            </a:lvl1pPr>
            <a:lvl2pPr marL="742950" indent="-285750">
              <a:spcBef>
                <a:spcPct val="20000"/>
              </a:spcBef>
              <a:buChar char="•"/>
              <a:defRPr sz="2800">
                <a:solidFill>
                  <a:schemeClr val="tx2"/>
                </a:solidFill>
                <a:latin typeface="Tahoma" pitchFamily="34" charset="0"/>
              </a:defRPr>
            </a:lvl2pPr>
            <a:lvl3pPr marL="1143000" indent="-228600">
              <a:spcBef>
                <a:spcPct val="20000"/>
              </a:spcBef>
              <a:buChar char="•"/>
              <a:defRPr sz="2400">
                <a:solidFill>
                  <a:schemeClr val="tx2"/>
                </a:solidFill>
                <a:latin typeface="Tahoma" pitchFamily="34" charset="0"/>
              </a:defRPr>
            </a:lvl3pPr>
            <a:lvl4pPr marL="1600200" indent="-228600">
              <a:spcBef>
                <a:spcPct val="20000"/>
              </a:spcBef>
              <a:buChar char="•"/>
              <a:defRPr sz="2000">
                <a:solidFill>
                  <a:schemeClr val="tx2"/>
                </a:solidFill>
                <a:latin typeface="Tahoma" pitchFamily="34" charset="0"/>
              </a:defRPr>
            </a:lvl4pPr>
            <a:lvl5pPr marL="2057400" indent="-228600">
              <a:spcBef>
                <a:spcPct val="20000"/>
              </a:spcBef>
              <a:buChar char="•"/>
              <a:defRPr>
                <a:solidFill>
                  <a:schemeClr val="tx2"/>
                </a:solidFill>
                <a:latin typeface="Tahoma" pitchFamily="34" charset="0"/>
              </a:defRPr>
            </a:lvl5pPr>
            <a:lvl6pPr marL="2514600" indent="-228600" eaLnBrk="0" fontAlgn="base" hangingPunct="0">
              <a:spcBef>
                <a:spcPct val="20000"/>
              </a:spcBef>
              <a:spcAft>
                <a:spcPct val="0"/>
              </a:spcAft>
              <a:buChar char="•"/>
              <a:defRPr>
                <a:solidFill>
                  <a:schemeClr val="tx2"/>
                </a:solidFill>
                <a:latin typeface="Tahoma" pitchFamily="34" charset="0"/>
              </a:defRPr>
            </a:lvl6pPr>
            <a:lvl7pPr marL="2971800" indent="-228600" eaLnBrk="0" fontAlgn="base" hangingPunct="0">
              <a:spcBef>
                <a:spcPct val="20000"/>
              </a:spcBef>
              <a:spcAft>
                <a:spcPct val="0"/>
              </a:spcAft>
              <a:buChar char="•"/>
              <a:defRPr>
                <a:solidFill>
                  <a:schemeClr val="tx2"/>
                </a:solidFill>
                <a:latin typeface="Tahoma" pitchFamily="34" charset="0"/>
              </a:defRPr>
            </a:lvl7pPr>
            <a:lvl8pPr marL="3429000" indent="-228600" eaLnBrk="0" fontAlgn="base" hangingPunct="0">
              <a:spcBef>
                <a:spcPct val="20000"/>
              </a:spcBef>
              <a:spcAft>
                <a:spcPct val="0"/>
              </a:spcAft>
              <a:buChar char="•"/>
              <a:defRPr>
                <a:solidFill>
                  <a:schemeClr val="tx2"/>
                </a:solidFill>
                <a:latin typeface="Tahoma" pitchFamily="34" charset="0"/>
              </a:defRPr>
            </a:lvl8pPr>
            <a:lvl9pPr marL="3886200" indent="-228600" eaLnBrk="0" fontAlgn="base" hangingPunct="0">
              <a:spcBef>
                <a:spcPct val="20000"/>
              </a:spcBef>
              <a:spcAft>
                <a:spcPct val="0"/>
              </a:spcAft>
              <a:buChar char="•"/>
              <a:defRPr>
                <a:solidFill>
                  <a:schemeClr val="tx2"/>
                </a:solidFill>
                <a:latin typeface="Tahoma" pitchFamily="34" charset="0"/>
              </a:defRPr>
            </a:lvl9pPr>
          </a:lstStyle>
          <a:p>
            <a:pPr marL="342900" indent="-342900">
              <a:buFont typeface="Arial" panose="020B0604020202020204" pitchFamily="34" charset="0"/>
              <a:buChar char="•"/>
            </a:pPr>
            <a:r>
              <a:rPr lang="en-US" b="1" dirty="0">
                <a:solidFill>
                  <a:schemeClr val="bg1"/>
                </a:solidFill>
                <a:latin typeface="Arial" panose="020B0604020202020204" pitchFamily="34" charset="0"/>
                <a:cs typeface="Arial" panose="020B0604020202020204" pitchFamily="34" charset="0"/>
              </a:rPr>
              <a:t>No Person 12 through 15 years of age</a:t>
            </a:r>
            <a:r>
              <a:rPr lang="en-US" dirty="0">
                <a:solidFill>
                  <a:schemeClr val="bg1"/>
                </a:solidFill>
                <a:latin typeface="Arial" panose="020B0604020202020204" pitchFamily="34" charset="0"/>
                <a:cs typeface="Arial" panose="020B0604020202020204" pitchFamily="34" charset="0"/>
              </a:rPr>
              <a:t> may operate a motorized vessel greater than 10hp on North Dakota waters unless accompanied by a person age 18 or the operator has taken and passed a boating course approved by the department.</a:t>
            </a:r>
            <a:endParaRPr lang="en-US" sz="4000" dirty="0">
              <a:solidFill>
                <a:schemeClr val="bg1"/>
              </a:solidFill>
            </a:endParaRPr>
          </a:p>
          <a:p>
            <a:endParaRPr lang="en-US" sz="2400" dirty="0">
              <a:solidFill>
                <a:schemeClr val="bg1"/>
              </a:solidFill>
              <a:latin typeface="+mn-lt"/>
            </a:endParaRPr>
          </a:p>
          <a:p>
            <a:pPr>
              <a:spcBef>
                <a:spcPct val="0"/>
              </a:spcBef>
              <a:defRPr/>
            </a:pPr>
            <a:endParaRPr lang="en-US" altLang="en-US" sz="2400" dirty="0">
              <a:latin typeface="Arial" charset="0"/>
            </a:endParaRPr>
          </a:p>
        </p:txBody>
      </p:sp>
    </p:spTree>
    <p:extLst>
      <p:ext uri="{BB962C8B-B14F-4D97-AF65-F5344CB8AC3E}">
        <p14:creationId xmlns:p14="http://schemas.microsoft.com/office/powerpoint/2010/main" val="34284879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2095500" y="202735"/>
            <a:ext cx="5410200" cy="802479"/>
          </a:xfrm>
        </p:spPr>
        <p:txBody>
          <a:bodyPr/>
          <a:lstStyle/>
          <a:p>
            <a:r>
              <a:rPr lang="en-US" altLang="en-US" sz="4000" b="1" dirty="0"/>
              <a:t>Who May Operate</a:t>
            </a:r>
          </a:p>
        </p:txBody>
      </p:sp>
      <p:sp>
        <p:nvSpPr>
          <p:cNvPr id="2" name="Footer Placeholder 1"/>
          <p:cNvSpPr>
            <a:spLocks noGrp="1"/>
          </p:cNvSpPr>
          <p:nvPr>
            <p:ph type="ftr" sz="quarter" idx="11"/>
          </p:nvPr>
        </p:nvSpPr>
        <p:spPr/>
        <p:txBody>
          <a:bodyPr/>
          <a:lstStyle/>
          <a:p>
            <a:r>
              <a:rPr lang="en-US" altLang="x-none"/>
              <a:t>Copyright 2021 Coast Guard Auxiliary Association</a:t>
            </a:r>
            <a:endParaRPr lang="en-US" altLang="x-none" dirty="0"/>
          </a:p>
        </p:txBody>
      </p:sp>
      <p:sp>
        <p:nvSpPr>
          <p:cNvPr id="9219"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8D7A2AAD-BC1E-451C-9F0C-692CA9E1C726}" type="slidenum">
              <a:rPr lang="en-US" altLang="en-US" sz="1400">
                <a:solidFill>
                  <a:srgbClr val="FFFF99"/>
                </a:solidFill>
                <a:latin typeface="Times New Roman" panose="02020603050405020304" pitchFamily="18" charset="0"/>
              </a:rPr>
              <a:pPr>
                <a:spcBef>
                  <a:spcPct val="0"/>
                </a:spcBef>
              </a:pPr>
              <a:t>5</a:t>
            </a:fld>
            <a:endParaRPr lang="en-US" altLang="en-US" sz="1400">
              <a:solidFill>
                <a:srgbClr val="FFFF99"/>
              </a:solidFill>
              <a:latin typeface="Times New Roman" panose="02020603050405020304" pitchFamily="18" charset="0"/>
            </a:endParaRPr>
          </a:p>
        </p:txBody>
      </p:sp>
      <p:sp>
        <p:nvSpPr>
          <p:cNvPr id="8197" name="Rectangle 3"/>
          <p:cNvSpPr>
            <a:spLocks noChangeArrowheads="1"/>
          </p:cNvSpPr>
          <p:nvPr/>
        </p:nvSpPr>
        <p:spPr bwMode="auto">
          <a:xfrm>
            <a:off x="1524000" y="914400"/>
            <a:ext cx="7467600"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itchFamily="34" charset="0"/>
              </a:defRPr>
            </a:lvl1pPr>
            <a:lvl2pPr marL="742950" indent="-285750">
              <a:spcBef>
                <a:spcPct val="20000"/>
              </a:spcBef>
              <a:buChar char="•"/>
              <a:defRPr sz="2800">
                <a:solidFill>
                  <a:schemeClr val="tx2"/>
                </a:solidFill>
                <a:latin typeface="Tahoma" pitchFamily="34" charset="0"/>
              </a:defRPr>
            </a:lvl2pPr>
            <a:lvl3pPr marL="1143000" indent="-228600">
              <a:spcBef>
                <a:spcPct val="20000"/>
              </a:spcBef>
              <a:buChar char="•"/>
              <a:defRPr sz="2400">
                <a:solidFill>
                  <a:schemeClr val="tx2"/>
                </a:solidFill>
                <a:latin typeface="Tahoma" pitchFamily="34" charset="0"/>
              </a:defRPr>
            </a:lvl3pPr>
            <a:lvl4pPr marL="1600200" indent="-228600">
              <a:spcBef>
                <a:spcPct val="20000"/>
              </a:spcBef>
              <a:buChar char="•"/>
              <a:defRPr sz="2000">
                <a:solidFill>
                  <a:schemeClr val="tx2"/>
                </a:solidFill>
                <a:latin typeface="Tahoma" pitchFamily="34" charset="0"/>
              </a:defRPr>
            </a:lvl4pPr>
            <a:lvl5pPr marL="2057400" indent="-228600">
              <a:spcBef>
                <a:spcPct val="20000"/>
              </a:spcBef>
              <a:buChar char="•"/>
              <a:defRPr>
                <a:solidFill>
                  <a:schemeClr val="tx2"/>
                </a:solidFill>
                <a:latin typeface="Tahoma" pitchFamily="34" charset="0"/>
              </a:defRPr>
            </a:lvl5pPr>
            <a:lvl6pPr marL="2514600" indent="-228600" eaLnBrk="0" fontAlgn="base" hangingPunct="0">
              <a:spcBef>
                <a:spcPct val="20000"/>
              </a:spcBef>
              <a:spcAft>
                <a:spcPct val="0"/>
              </a:spcAft>
              <a:buChar char="•"/>
              <a:defRPr>
                <a:solidFill>
                  <a:schemeClr val="tx2"/>
                </a:solidFill>
                <a:latin typeface="Tahoma" pitchFamily="34" charset="0"/>
              </a:defRPr>
            </a:lvl6pPr>
            <a:lvl7pPr marL="2971800" indent="-228600" eaLnBrk="0" fontAlgn="base" hangingPunct="0">
              <a:spcBef>
                <a:spcPct val="20000"/>
              </a:spcBef>
              <a:spcAft>
                <a:spcPct val="0"/>
              </a:spcAft>
              <a:buChar char="•"/>
              <a:defRPr>
                <a:solidFill>
                  <a:schemeClr val="tx2"/>
                </a:solidFill>
                <a:latin typeface="Tahoma" pitchFamily="34" charset="0"/>
              </a:defRPr>
            </a:lvl7pPr>
            <a:lvl8pPr marL="3429000" indent="-228600" eaLnBrk="0" fontAlgn="base" hangingPunct="0">
              <a:spcBef>
                <a:spcPct val="20000"/>
              </a:spcBef>
              <a:spcAft>
                <a:spcPct val="0"/>
              </a:spcAft>
              <a:buChar char="•"/>
              <a:defRPr>
                <a:solidFill>
                  <a:schemeClr val="tx2"/>
                </a:solidFill>
                <a:latin typeface="Tahoma" pitchFamily="34" charset="0"/>
              </a:defRPr>
            </a:lvl8pPr>
            <a:lvl9pPr marL="3886200" indent="-228600" eaLnBrk="0" fontAlgn="base" hangingPunct="0">
              <a:spcBef>
                <a:spcPct val="20000"/>
              </a:spcBef>
              <a:spcAft>
                <a:spcPct val="0"/>
              </a:spcAft>
              <a:buChar char="•"/>
              <a:defRPr>
                <a:solidFill>
                  <a:schemeClr val="tx2"/>
                </a:solidFill>
                <a:latin typeface="Tahoma" pitchFamily="34" charset="0"/>
              </a:defRPr>
            </a:lvl9pPr>
          </a:lstStyle>
          <a:p>
            <a:pPr>
              <a:spcBef>
                <a:spcPct val="0"/>
              </a:spcBef>
              <a:defRPr/>
            </a:pPr>
            <a:endParaRPr lang="en-US" altLang="en-US" sz="2800" dirty="0">
              <a:solidFill>
                <a:schemeClr val="bg1"/>
              </a:solidFill>
              <a:latin typeface="Arial" panose="020B0604020202020204" pitchFamily="34" charset="0"/>
            </a:endParaRPr>
          </a:p>
          <a:p>
            <a:pPr>
              <a:spcBef>
                <a:spcPct val="0"/>
              </a:spcBef>
              <a:defRPr/>
            </a:pPr>
            <a:endParaRPr lang="en-US" altLang="en-US" sz="2800" dirty="0">
              <a:solidFill>
                <a:schemeClr val="bg1"/>
              </a:solidFill>
              <a:latin typeface="Arial" charset="0"/>
            </a:endParaRPr>
          </a:p>
          <a:p>
            <a:pPr>
              <a:spcBef>
                <a:spcPct val="0"/>
              </a:spcBef>
              <a:defRPr/>
            </a:pPr>
            <a:r>
              <a:rPr lang="en-US" altLang="en-US" sz="2400" dirty="0">
                <a:latin typeface="Arial" charset="0"/>
              </a:rPr>
              <a:t> </a:t>
            </a:r>
          </a:p>
          <a:p>
            <a:pPr>
              <a:spcBef>
                <a:spcPct val="0"/>
              </a:spcBef>
              <a:defRPr/>
            </a:pPr>
            <a:endParaRPr lang="en-US" altLang="en-US" sz="2400" dirty="0">
              <a:latin typeface="Arial" charset="0"/>
            </a:endParaRPr>
          </a:p>
          <a:p>
            <a:pPr>
              <a:spcBef>
                <a:spcPct val="0"/>
              </a:spcBef>
              <a:defRPr/>
            </a:pPr>
            <a:endParaRPr lang="en-US" altLang="en-US" sz="2400" dirty="0">
              <a:latin typeface="Arial" charset="0"/>
            </a:endParaRPr>
          </a:p>
        </p:txBody>
      </p:sp>
      <p:sp>
        <p:nvSpPr>
          <p:cNvPr id="4" name="Rectangle 3"/>
          <p:cNvSpPr/>
          <p:nvPr/>
        </p:nvSpPr>
        <p:spPr>
          <a:xfrm>
            <a:off x="1699591" y="1241344"/>
            <a:ext cx="6781800" cy="4524315"/>
          </a:xfrm>
          <a:prstGeom prst="rect">
            <a:avLst/>
          </a:prstGeom>
        </p:spPr>
        <p:txBody>
          <a:bodyPr wrap="square">
            <a:spAutoFit/>
          </a:bodyPr>
          <a:lstStyle/>
          <a:p>
            <a:pPr marL="342900" indent="-342900">
              <a:buFont typeface="Arial" panose="020B0604020202020204" pitchFamily="34" charset="0"/>
              <a:buChar char="•"/>
            </a:pPr>
            <a:r>
              <a:rPr lang="en-US" b="1" dirty="0">
                <a:solidFill>
                  <a:schemeClr val="bg1"/>
                </a:solidFill>
                <a:latin typeface="+mn-lt"/>
              </a:rPr>
              <a:t>Persons under 12 years of age</a:t>
            </a:r>
            <a:r>
              <a:rPr lang="en-US" dirty="0">
                <a:solidFill>
                  <a:schemeClr val="bg1"/>
                </a:solidFill>
                <a:latin typeface="+mn-lt"/>
              </a:rPr>
              <a:t> may not operate a motorized vessel greater than 10hp on North Dakota waters unless accompanied by a person age 18 and above who has a valid safe boater education certificate.</a:t>
            </a:r>
            <a:br>
              <a:rPr lang="en-US" dirty="0">
                <a:solidFill>
                  <a:schemeClr val="bg1"/>
                </a:solidFill>
                <a:latin typeface="+mn-lt"/>
              </a:rPr>
            </a:br>
            <a:r>
              <a:rPr lang="en-US" dirty="0">
                <a:solidFill>
                  <a:schemeClr val="bg1"/>
                </a:solidFill>
                <a:latin typeface="+mn-lt"/>
              </a:rPr>
              <a:t> </a:t>
            </a:r>
          </a:p>
          <a:p>
            <a:pPr marL="342900" indent="-342900">
              <a:buFont typeface="Arial" panose="020B0604020202020204" pitchFamily="34" charset="0"/>
              <a:buChar char="•"/>
            </a:pPr>
            <a:r>
              <a:rPr lang="en-US" dirty="0">
                <a:solidFill>
                  <a:schemeClr val="bg1"/>
                </a:solidFill>
                <a:latin typeface="Arial" panose="020B0604020202020204" pitchFamily="34" charset="0"/>
                <a:cs typeface="Arial" panose="020B0604020202020204" pitchFamily="34" charset="0"/>
              </a:rPr>
              <a:t>No person may cause or knowingly permit a minor under 16 years of age to operate a motorboat propelled by more than a 10 horsepower motor unless the minor is otherwise authorized to do so by this section.</a:t>
            </a:r>
          </a:p>
          <a:p>
            <a:endParaRPr lang="en-US" dirty="0">
              <a:solidFill>
                <a:schemeClr val="bg1"/>
              </a:solidFill>
              <a:latin typeface="+mn-lt"/>
            </a:endParaRPr>
          </a:p>
        </p:txBody>
      </p:sp>
    </p:spTree>
    <p:extLst>
      <p:ext uri="{BB962C8B-B14F-4D97-AF65-F5344CB8AC3E}">
        <p14:creationId xmlns:p14="http://schemas.microsoft.com/office/powerpoint/2010/main" val="22428035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914400" y="91946"/>
            <a:ext cx="7772400" cy="1143000"/>
          </a:xfrm>
        </p:spPr>
        <p:txBody>
          <a:bodyPr/>
          <a:lstStyle/>
          <a:p>
            <a:r>
              <a:rPr lang="en-US" altLang="en-US" sz="4000" b="1" dirty="0"/>
              <a:t>Boat Registration</a:t>
            </a:r>
          </a:p>
        </p:txBody>
      </p:sp>
      <p:sp>
        <p:nvSpPr>
          <p:cNvPr id="2" name="Footer Placeholder 1"/>
          <p:cNvSpPr>
            <a:spLocks noGrp="1"/>
          </p:cNvSpPr>
          <p:nvPr>
            <p:ph type="ftr" sz="quarter" idx="11"/>
          </p:nvPr>
        </p:nvSpPr>
        <p:spPr/>
        <p:txBody>
          <a:bodyPr/>
          <a:lstStyle/>
          <a:p>
            <a:r>
              <a:rPr lang="en-US" altLang="x-none"/>
              <a:t>Copyright 2021 Coast Guard Auxiliary Association</a:t>
            </a:r>
            <a:endParaRPr lang="en-US" altLang="x-none" dirty="0"/>
          </a:p>
        </p:txBody>
      </p:sp>
      <p:sp>
        <p:nvSpPr>
          <p:cNvPr id="10243"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B29F1A6B-8FB8-4B47-80C0-99B73703A250}" type="slidenum">
              <a:rPr lang="en-US" altLang="en-US" sz="1400">
                <a:solidFill>
                  <a:srgbClr val="FFFF99"/>
                </a:solidFill>
                <a:latin typeface="Times New Roman" panose="02020603050405020304" pitchFamily="18" charset="0"/>
              </a:rPr>
              <a:pPr>
                <a:spcBef>
                  <a:spcPct val="0"/>
                </a:spcBef>
              </a:pPr>
              <a:t>6</a:t>
            </a:fld>
            <a:endParaRPr lang="en-US" altLang="en-US" sz="1400">
              <a:solidFill>
                <a:srgbClr val="FFFF99"/>
              </a:solidFill>
              <a:latin typeface="Times New Roman" panose="02020603050405020304" pitchFamily="18" charset="0"/>
            </a:endParaRPr>
          </a:p>
        </p:txBody>
      </p:sp>
      <p:sp>
        <p:nvSpPr>
          <p:cNvPr id="10244" name="TextBox 1"/>
          <p:cNvSpPr txBox="1">
            <a:spLocks noChangeArrowheads="1"/>
          </p:cNvSpPr>
          <p:nvPr/>
        </p:nvSpPr>
        <p:spPr bwMode="auto">
          <a:xfrm>
            <a:off x="1752600" y="1066800"/>
            <a:ext cx="7138516"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sz="2800" dirty="0">
                <a:solidFill>
                  <a:schemeClr val="bg1"/>
                </a:solidFill>
                <a:latin typeface="+mn-lt"/>
              </a:rPr>
              <a:t>Watercraft propelled by motors must register their vessels with the North Dakota Game and Fish Department</a:t>
            </a:r>
            <a:r>
              <a:rPr lang="en-US" altLang="en-US" sz="2800" dirty="0">
                <a:solidFill>
                  <a:schemeClr val="bg1"/>
                </a:solidFill>
                <a:latin typeface="Arial" panose="020B0604020202020204" pitchFamily="34" charset="0"/>
              </a:rPr>
              <a:t>.</a:t>
            </a:r>
          </a:p>
          <a:p>
            <a:pPr>
              <a:spcBef>
                <a:spcPct val="0"/>
              </a:spcBef>
            </a:pPr>
            <a:endParaRPr lang="en-US" altLang="en-US" sz="2800" dirty="0">
              <a:solidFill>
                <a:schemeClr val="bg1"/>
              </a:solidFill>
              <a:latin typeface="Arial" panose="020B0604020202020204" pitchFamily="34" charset="0"/>
            </a:endParaRPr>
          </a:p>
          <a:p>
            <a:pPr>
              <a:spcBef>
                <a:spcPct val="0"/>
              </a:spcBef>
            </a:pPr>
            <a:r>
              <a:rPr lang="en-US" altLang="en-US" sz="2800" dirty="0">
                <a:solidFill>
                  <a:schemeClr val="bg1"/>
                </a:solidFill>
                <a:latin typeface="Arial" panose="020B0604020202020204" pitchFamily="34" charset="0"/>
              </a:rPr>
              <a:t>Registration is valid until Dec 31, 2019.</a:t>
            </a:r>
          </a:p>
          <a:p>
            <a:pPr>
              <a:spcBef>
                <a:spcPct val="0"/>
              </a:spcBef>
            </a:pPr>
            <a:endParaRPr lang="en-US" altLang="en-US" sz="2800" dirty="0">
              <a:solidFill>
                <a:schemeClr val="bg1"/>
              </a:solidFill>
              <a:latin typeface="Arial" panose="020B0604020202020204" pitchFamily="34" charset="0"/>
            </a:endParaRPr>
          </a:p>
          <a:p>
            <a:pPr>
              <a:spcBef>
                <a:spcPct val="0"/>
              </a:spcBef>
            </a:pPr>
            <a:r>
              <a:rPr lang="en-US" altLang="en-US" sz="2800" dirty="0">
                <a:solidFill>
                  <a:schemeClr val="bg1"/>
                </a:solidFill>
                <a:latin typeface="Arial" panose="020B0604020202020204" pitchFamily="34" charset="0"/>
              </a:rPr>
              <a:t>8 digit number with validation decal</a:t>
            </a:r>
          </a:p>
          <a:p>
            <a:pPr>
              <a:spcBef>
                <a:spcPct val="0"/>
              </a:spcBef>
            </a:pPr>
            <a:r>
              <a:rPr lang="en-US" altLang="en-US" sz="2800" dirty="0">
                <a:solidFill>
                  <a:schemeClr val="bg1"/>
                </a:solidFill>
                <a:latin typeface="Arial" panose="020B0604020202020204" pitchFamily="34" charset="0"/>
              </a:rPr>
              <a:t>             ND 2345 AB (decal) or</a:t>
            </a:r>
          </a:p>
          <a:p>
            <a:pPr>
              <a:spcBef>
                <a:spcPct val="0"/>
              </a:spcBef>
            </a:pPr>
            <a:r>
              <a:rPr lang="en-US" altLang="en-US" sz="2800" dirty="0">
                <a:solidFill>
                  <a:schemeClr val="bg1"/>
                </a:solidFill>
                <a:latin typeface="Arial" panose="020B0604020202020204" pitchFamily="34" charset="0"/>
              </a:rPr>
              <a:t>	    ND-2345-AB (decal) </a:t>
            </a:r>
          </a:p>
        </p:txBody>
      </p:sp>
    </p:spTree>
    <p:extLst>
      <p:ext uri="{BB962C8B-B14F-4D97-AF65-F5344CB8AC3E}">
        <p14:creationId xmlns:p14="http://schemas.microsoft.com/office/powerpoint/2010/main" val="38982551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altLang="x-none"/>
              <a:t>Copyright 2021 Coast Guard Auxiliary Association</a:t>
            </a:r>
            <a:endParaRPr lang="en-US" altLang="x-none" dirty="0"/>
          </a:p>
        </p:txBody>
      </p:sp>
      <p:sp>
        <p:nvSpPr>
          <p:cNvPr id="5" name="Slide Number Placeholder 4"/>
          <p:cNvSpPr>
            <a:spLocks noGrp="1"/>
          </p:cNvSpPr>
          <p:nvPr>
            <p:ph type="sldNum" sz="quarter" idx="12"/>
          </p:nvPr>
        </p:nvSpPr>
        <p:spPr/>
        <p:txBody>
          <a:bodyPr/>
          <a:lstStyle/>
          <a:p>
            <a:fld id="{6BA64208-401D-364A-B2D4-877A89510A5A}" type="slidenum">
              <a:rPr lang="en-US" altLang="x-none" smtClean="0"/>
              <a:pPr/>
              <a:t>7</a:t>
            </a:fld>
            <a:endParaRPr lang="en-US" altLang="x-none" dirty="0"/>
          </a:p>
        </p:txBody>
      </p:sp>
      <p:sp>
        <p:nvSpPr>
          <p:cNvPr id="6" name="Rectangle 2"/>
          <p:cNvSpPr txBox="1">
            <a:spLocks noChangeArrowheads="1"/>
          </p:cNvSpPr>
          <p:nvPr/>
        </p:nvSpPr>
        <p:spPr bwMode="auto">
          <a:xfrm>
            <a:off x="1143000" y="106363"/>
            <a:ext cx="7696200" cy="1055687"/>
          </a:xfrm>
          <a:prstGeom prst="rect">
            <a:avLst/>
          </a:prstGeom>
          <a:noFill/>
          <a:ln>
            <a:noFill/>
          </a:ln>
          <a:effectLst>
            <a:outerShdw blurRad="63500" dist="38099" dir="2700000" algn="ctr" rotWithShape="0">
              <a:srgbClr val="CC0000">
                <a:alpha val="74998"/>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kern="1200">
                <a:solidFill>
                  <a:schemeClr val="bg1"/>
                </a:solidFill>
                <a:latin typeface="+mj-lt"/>
                <a:ea typeface="+mj-ea"/>
                <a:cs typeface="+mj-cs"/>
              </a:defRPr>
            </a:lvl1pPr>
            <a:lvl2pPr algn="ctr" rtl="0" fontAlgn="base">
              <a:spcBef>
                <a:spcPct val="0"/>
              </a:spcBef>
              <a:spcAft>
                <a:spcPct val="0"/>
              </a:spcAft>
              <a:defRPr sz="4400">
                <a:solidFill>
                  <a:schemeClr val="bg1"/>
                </a:solidFill>
                <a:latin typeface="Arial Black" charset="0"/>
                <a:ea typeface="Times New Roman" charset="0"/>
                <a:cs typeface="Times New Roman" charset="0"/>
              </a:defRPr>
            </a:lvl2pPr>
            <a:lvl3pPr algn="ctr" rtl="0" fontAlgn="base">
              <a:spcBef>
                <a:spcPct val="0"/>
              </a:spcBef>
              <a:spcAft>
                <a:spcPct val="0"/>
              </a:spcAft>
              <a:defRPr sz="4400">
                <a:solidFill>
                  <a:schemeClr val="bg1"/>
                </a:solidFill>
                <a:latin typeface="Arial Black" charset="0"/>
                <a:ea typeface="Times New Roman" charset="0"/>
                <a:cs typeface="Times New Roman" charset="0"/>
              </a:defRPr>
            </a:lvl3pPr>
            <a:lvl4pPr algn="ctr" rtl="0" fontAlgn="base">
              <a:spcBef>
                <a:spcPct val="0"/>
              </a:spcBef>
              <a:spcAft>
                <a:spcPct val="0"/>
              </a:spcAft>
              <a:defRPr sz="4400">
                <a:solidFill>
                  <a:schemeClr val="bg1"/>
                </a:solidFill>
                <a:latin typeface="Arial Black" charset="0"/>
                <a:ea typeface="Times New Roman" charset="0"/>
                <a:cs typeface="Times New Roman" charset="0"/>
              </a:defRPr>
            </a:lvl4pPr>
            <a:lvl5pPr algn="ctr" rtl="0" fontAlgn="base">
              <a:spcBef>
                <a:spcPct val="0"/>
              </a:spcBef>
              <a:spcAft>
                <a:spcPct val="0"/>
              </a:spcAft>
              <a:defRPr sz="4400">
                <a:solidFill>
                  <a:schemeClr val="bg1"/>
                </a:solidFill>
                <a:latin typeface="Arial Black" charset="0"/>
                <a:ea typeface="Times New Roman" charset="0"/>
                <a:cs typeface="Times New Roman" charset="0"/>
              </a:defRPr>
            </a:lvl5pPr>
            <a:lvl6pPr marL="457200" algn="ctr" rtl="0" fontAlgn="base">
              <a:spcBef>
                <a:spcPct val="0"/>
              </a:spcBef>
              <a:spcAft>
                <a:spcPct val="0"/>
              </a:spcAft>
              <a:defRPr sz="4400">
                <a:solidFill>
                  <a:schemeClr val="bg1"/>
                </a:solidFill>
                <a:latin typeface="Arial Black" charset="0"/>
                <a:ea typeface="Times New Roman" charset="0"/>
                <a:cs typeface="Times New Roman" charset="0"/>
              </a:defRPr>
            </a:lvl6pPr>
            <a:lvl7pPr marL="914400" algn="ctr" rtl="0" fontAlgn="base">
              <a:spcBef>
                <a:spcPct val="0"/>
              </a:spcBef>
              <a:spcAft>
                <a:spcPct val="0"/>
              </a:spcAft>
              <a:defRPr sz="4400">
                <a:solidFill>
                  <a:schemeClr val="bg1"/>
                </a:solidFill>
                <a:latin typeface="Arial Black" charset="0"/>
                <a:ea typeface="Times New Roman" charset="0"/>
                <a:cs typeface="Times New Roman" charset="0"/>
              </a:defRPr>
            </a:lvl7pPr>
            <a:lvl8pPr marL="1371600" algn="ctr" rtl="0" fontAlgn="base">
              <a:spcBef>
                <a:spcPct val="0"/>
              </a:spcBef>
              <a:spcAft>
                <a:spcPct val="0"/>
              </a:spcAft>
              <a:defRPr sz="4400">
                <a:solidFill>
                  <a:schemeClr val="bg1"/>
                </a:solidFill>
                <a:latin typeface="Arial Black" charset="0"/>
                <a:ea typeface="Times New Roman" charset="0"/>
                <a:cs typeface="Times New Roman" charset="0"/>
              </a:defRPr>
            </a:lvl8pPr>
            <a:lvl9pPr marL="1828800" algn="ctr" rtl="0" fontAlgn="base">
              <a:spcBef>
                <a:spcPct val="0"/>
              </a:spcBef>
              <a:spcAft>
                <a:spcPct val="0"/>
              </a:spcAft>
              <a:defRPr sz="4400">
                <a:solidFill>
                  <a:schemeClr val="bg1"/>
                </a:solidFill>
                <a:latin typeface="Arial Black" charset="0"/>
                <a:ea typeface="Times New Roman" charset="0"/>
                <a:cs typeface="Times New Roman" charset="0"/>
              </a:defRPr>
            </a:lvl9pPr>
          </a:lstStyle>
          <a:p>
            <a:pPr>
              <a:defRPr/>
            </a:pPr>
            <a:r>
              <a:rPr lang="en-US" sz="4000" b="1" dirty="0"/>
              <a:t>Correct Display of Numbers</a:t>
            </a:r>
          </a:p>
        </p:txBody>
      </p:sp>
      <p:sp>
        <p:nvSpPr>
          <p:cNvPr id="7" name="Rectangle 7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72" name="Text Box 7"/>
          <p:cNvSpPr txBox="1">
            <a:spLocks noChangeArrowheads="1"/>
          </p:cNvSpPr>
          <p:nvPr/>
        </p:nvSpPr>
        <p:spPr bwMode="auto">
          <a:xfrm>
            <a:off x="2858235" y="1286329"/>
            <a:ext cx="2971800" cy="830997"/>
          </a:xfrm>
          <a:prstGeom prst="rect">
            <a:avLst/>
          </a:prstGeom>
          <a:noFill/>
          <a:ln w="50800">
            <a:noFill/>
            <a:miter lim="800000"/>
            <a:headEnd/>
            <a:tailEnd type="none" w="med" len="lg"/>
          </a:ln>
        </p:spPr>
        <p:txBody>
          <a:bodyPr wrap="square">
            <a:prstTxWarp prst="textNoShape">
              <a:avLst/>
            </a:prstTxWarp>
            <a:spAutoFit/>
          </a:bodyPr>
          <a:lstStyle/>
          <a:p>
            <a:pPr algn="ctr" eaLnBrk="1" hangingPunct="1"/>
            <a:r>
              <a:rPr lang="en-US" dirty="0">
                <a:solidFill>
                  <a:schemeClr val="bg1"/>
                </a:solidFill>
                <a:latin typeface="+mn-lt"/>
              </a:rPr>
              <a:t>3’’  High</a:t>
            </a:r>
          </a:p>
          <a:p>
            <a:pPr algn="ctr" eaLnBrk="1" hangingPunct="1"/>
            <a:r>
              <a:rPr lang="en-US" dirty="0">
                <a:solidFill>
                  <a:schemeClr val="bg1"/>
                </a:solidFill>
                <a:latin typeface="+mn-lt"/>
              </a:rPr>
              <a:t>Contrasting colors</a:t>
            </a:r>
          </a:p>
        </p:txBody>
      </p:sp>
      <p:sp>
        <p:nvSpPr>
          <p:cNvPr id="73" name="Text Box 8"/>
          <p:cNvSpPr txBox="1">
            <a:spLocks noChangeArrowheads="1"/>
          </p:cNvSpPr>
          <p:nvPr/>
        </p:nvSpPr>
        <p:spPr bwMode="auto">
          <a:xfrm>
            <a:off x="2039494" y="5701346"/>
            <a:ext cx="5492366" cy="461665"/>
          </a:xfrm>
          <a:prstGeom prst="rect">
            <a:avLst/>
          </a:prstGeom>
          <a:noFill/>
          <a:ln w="50800">
            <a:noFill/>
            <a:miter lim="800000"/>
            <a:headEnd/>
            <a:tailEnd type="none" w="med" len="lg"/>
          </a:ln>
        </p:spPr>
        <p:txBody>
          <a:bodyPr wrap="square">
            <a:prstTxWarp prst="textNoShape">
              <a:avLst/>
            </a:prstTxWarp>
            <a:spAutoFit/>
          </a:bodyPr>
          <a:lstStyle/>
          <a:p>
            <a:pPr algn="ctr" eaLnBrk="1" hangingPunct="1"/>
            <a:r>
              <a:rPr lang="en-US" dirty="0">
                <a:solidFill>
                  <a:schemeClr val="bg1"/>
                </a:solidFill>
                <a:latin typeface="+mn-lt"/>
              </a:rPr>
              <a:t>Sticker within 6 inches of ND Number</a:t>
            </a:r>
          </a:p>
        </p:txBody>
      </p:sp>
      <p:cxnSp>
        <p:nvCxnSpPr>
          <p:cNvPr id="74" name="Straight Connector 73"/>
          <p:cNvCxnSpPr/>
          <p:nvPr/>
        </p:nvCxnSpPr>
        <p:spPr bwMode="auto">
          <a:xfrm flipH="1" flipV="1">
            <a:off x="1894919" y="3917926"/>
            <a:ext cx="2411231" cy="1756524"/>
          </a:xfrm>
          <a:prstGeom prst="line">
            <a:avLst/>
          </a:prstGeom>
          <a:solidFill>
            <a:schemeClr val="accent1"/>
          </a:solidFill>
          <a:ln w="50800" cap="flat" cmpd="sng" algn="ctr">
            <a:solidFill>
              <a:schemeClr val="bg1"/>
            </a:solidFill>
            <a:prstDash val="solid"/>
            <a:round/>
            <a:headEnd type="none" w="med" len="med"/>
            <a:tailEnd type="triangle" w="med" len="lg"/>
          </a:ln>
          <a:effectLst/>
        </p:spPr>
      </p:cxnSp>
      <p:cxnSp>
        <p:nvCxnSpPr>
          <p:cNvPr id="75" name="Straight Connector 74"/>
          <p:cNvCxnSpPr/>
          <p:nvPr/>
        </p:nvCxnSpPr>
        <p:spPr bwMode="auto">
          <a:xfrm>
            <a:off x="5791200" y="2027921"/>
            <a:ext cx="517226" cy="1297214"/>
          </a:xfrm>
          <a:prstGeom prst="line">
            <a:avLst/>
          </a:prstGeom>
          <a:solidFill>
            <a:schemeClr val="accent1"/>
          </a:solidFill>
          <a:ln w="50800" cap="flat" cmpd="sng" algn="ctr">
            <a:solidFill>
              <a:schemeClr val="bg1"/>
            </a:solidFill>
            <a:prstDash val="solid"/>
            <a:round/>
            <a:headEnd type="none" w="med" len="med"/>
            <a:tailEnd type="triangle" w="med" len="lg"/>
          </a:ln>
          <a:effectLst/>
        </p:spPr>
      </p:cxnSp>
      <p:cxnSp>
        <p:nvCxnSpPr>
          <p:cNvPr id="79" name="Straight Connector 78"/>
          <p:cNvCxnSpPr/>
          <p:nvPr/>
        </p:nvCxnSpPr>
        <p:spPr>
          <a:xfrm>
            <a:off x="843079" y="3295779"/>
            <a:ext cx="35814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flipV="1">
            <a:off x="4991100" y="3276557"/>
            <a:ext cx="3848100" cy="413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a:off x="1143000" y="4800600"/>
            <a:ext cx="248081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a:off x="4969647" y="3156759"/>
            <a:ext cx="844744" cy="178022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flipV="1">
            <a:off x="3607165" y="3169377"/>
            <a:ext cx="901811" cy="163122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flipV="1">
            <a:off x="5814391" y="4958016"/>
            <a:ext cx="3048000" cy="746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2" name="TextBox 91"/>
          <p:cNvSpPr txBox="1"/>
          <p:nvPr/>
        </p:nvSpPr>
        <p:spPr>
          <a:xfrm>
            <a:off x="1894919" y="3381169"/>
            <a:ext cx="2286000" cy="461665"/>
          </a:xfrm>
          <a:prstGeom prst="rect">
            <a:avLst/>
          </a:prstGeom>
          <a:noFill/>
        </p:spPr>
        <p:txBody>
          <a:bodyPr wrap="square" rtlCol="0">
            <a:spAutoFit/>
          </a:bodyPr>
          <a:lstStyle/>
          <a:p>
            <a:r>
              <a:rPr lang="en-US" dirty="0">
                <a:solidFill>
                  <a:schemeClr val="bg1"/>
                </a:solidFill>
                <a:latin typeface="+mj-lt"/>
              </a:rPr>
              <a:t>ND 2345 AB</a:t>
            </a:r>
          </a:p>
        </p:txBody>
      </p:sp>
      <p:sp>
        <p:nvSpPr>
          <p:cNvPr id="97" name="TextBox 96"/>
          <p:cNvSpPr txBox="1"/>
          <p:nvPr/>
        </p:nvSpPr>
        <p:spPr>
          <a:xfrm>
            <a:off x="5493423" y="3417798"/>
            <a:ext cx="2286000" cy="461665"/>
          </a:xfrm>
          <a:prstGeom prst="rect">
            <a:avLst/>
          </a:prstGeom>
          <a:noFill/>
        </p:spPr>
        <p:txBody>
          <a:bodyPr wrap="square" rtlCol="0">
            <a:spAutoFit/>
          </a:bodyPr>
          <a:lstStyle/>
          <a:p>
            <a:r>
              <a:rPr lang="en-US" dirty="0">
                <a:solidFill>
                  <a:schemeClr val="bg1"/>
                </a:solidFill>
                <a:latin typeface="+mj-lt"/>
              </a:rPr>
              <a:t>ND 2345 AB</a:t>
            </a:r>
          </a:p>
        </p:txBody>
      </p:sp>
      <p:cxnSp>
        <p:nvCxnSpPr>
          <p:cNvPr id="101" name="Straight Connector 100"/>
          <p:cNvCxnSpPr/>
          <p:nvPr/>
        </p:nvCxnSpPr>
        <p:spPr bwMode="auto">
          <a:xfrm flipH="1">
            <a:off x="2633779" y="2137494"/>
            <a:ext cx="322344" cy="1134973"/>
          </a:xfrm>
          <a:prstGeom prst="line">
            <a:avLst/>
          </a:prstGeom>
          <a:solidFill>
            <a:schemeClr val="accent1"/>
          </a:solidFill>
          <a:ln w="50800" cap="flat" cmpd="sng" algn="ctr">
            <a:solidFill>
              <a:schemeClr val="bg1"/>
            </a:solidFill>
            <a:prstDash val="solid"/>
            <a:round/>
            <a:headEnd type="none" w="med" len="med"/>
            <a:tailEnd type="triangle" w="med" len="lg"/>
          </a:ln>
          <a:effectLst/>
        </p:spPr>
      </p:cxnSp>
      <p:sp>
        <p:nvSpPr>
          <p:cNvPr id="104" name="Rectangle 103"/>
          <p:cNvSpPr/>
          <p:nvPr/>
        </p:nvSpPr>
        <p:spPr>
          <a:xfrm>
            <a:off x="1442531" y="3465134"/>
            <a:ext cx="381000" cy="3669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7746119" y="3490187"/>
            <a:ext cx="391438" cy="31688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0" name="Straight Connector 109"/>
          <p:cNvCxnSpPr/>
          <p:nvPr/>
        </p:nvCxnSpPr>
        <p:spPr bwMode="auto">
          <a:xfrm flipV="1">
            <a:off x="5791200" y="3906359"/>
            <a:ext cx="1988223" cy="1766494"/>
          </a:xfrm>
          <a:prstGeom prst="line">
            <a:avLst/>
          </a:prstGeom>
          <a:solidFill>
            <a:schemeClr val="accent1"/>
          </a:solidFill>
          <a:ln w="50800" cap="flat" cmpd="sng" algn="ctr">
            <a:solidFill>
              <a:schemeClr val="bg1"/>
            </a:solidFill>
            <a:prstDash val="solid"/>
            <a:round/>
            <a:headEnd type="none" w="med" len="med"/>
            <a:tailEnd type="triangle" w="med" len="lg"/>
          </a:ln>
          <a:effectLst/>
        </p:spPr>
      </p:cxnSp>
      <p:cxnSp>
        <p:nvCxnSpPr>
          <p:cNvPr id="114" name="Straight Connector 113"/>
          <p:cNvCxnSpPr/>
          <p:nvPr/>
        </p:nvCxnSpPr>
        <p:spPr>
          <a:xfrm>
            <a:off x="819985" y="3133446"/>
            <a:ext cx="369172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flipV="1">
            <a:off x="4953000" y="3106929"/>
            <a:ext cx="3909391" cy="4662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4" name="TextBox 123"/>
          <p:cNvSpPr txBox="1"/>
          <p:nvPr/>
        </p:nvSpPr>
        <p:spPr>
          <a:xfrm>
            <a:off x="7286261" y="5050866"/>
            <a:ext cx="1883074" cy="461665"/>
          </a:xfrm>
          <a:prstGeom prst="rect">
            <a:avLst/>
          </a:prstGeom>
          <a:noFill/>
        </p:spPr>
        <p:txBody>
          <a:bodyPr wrap="square" rtlCol="0">
            <a:spAutoFit/>
          </a:bodyPr>
          <a:lstStyle/>
          <a:p>
            <a:r>
              <a:rPr lang="en-US" dirty="0">
                <a:solidFill>
                  <a:schemeClr val="bg1"/>
                </a:solidFill>
                <a:latin typeface="+mj-lt"/>
              </a:rPr>
              <a:t>Port Side</a:t>
            </a:r>
          </a:p>
        </p:txBody>
      </p:sp>
      <p:sp>
        <p:nvSpPr>
          <p:cNvPr id="126" name="TextBox 125"/>
          <p:cNvSpPr txBox="1"/>
          <p:nvPr/>
        </p:nvSpPr>
        <p:spPr>
          <a:xfrm>
            <a:off x="1157824" y="4927002"/>
            <a:ext cx="2848302" cy="461665"/>
          </a:xfrm>
          <a:prstGeom prst="rect">
            <a:avLst/>
          </a:prstGeom>
          <a:noFill/>
        </p:spPr>
        <p:txBody>
          <a:bodyPr wrap="square" rtlCol="0">
            <a:spAutoFit/>
          </a:bodyPr>
          <a:lstStyle/>
          <a:p>
            <a:r>
              <a:rPr lang="en-US" dirty="0">
                <a:solidFill>
                  <a:schemeClr val="bg1"/>
                </a:solidFill>
                <a:latin typeface="+mj-lt"/>
              </a:rPr>
              <a:t>Starboard Side</a:t>
            </a:r>
          </a:p>
        </p:txBody>
      </p:sp>
    </p:spTree>
    <p:extLst>
      <p:ext uri="{BB962C8B-B14F-4D97-AF65-F5344CB8AC3E}">
        <p14:creationId xmlns:p14="http://schemas.microsoft.com/office/powerpoint/2010/main" val="34522422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044575" y="65088"/>
            <a:ext cx="7696200" cy="1055687"/>
          </a:xfrm>
        </p:spPr>
        <p:txBody>
          <a:bodyPr/>
          <a:lstStyle/>
          <a:p>
            <a:pPr eaLnBrk="1" hangingPunct="1"/>
            <a:r>
              <a:rPr lang="en-US" altLang="en-US" sz="4000" b="1" dirty="0"/>
              <a:t>Maximum Capacities</a:t>
            </a:r>
          </a:p>
        </p:txBody>
      </p:sp>
      <p:pic>
        <p:nvPicPr>
          <p:cNvPr id="11267" name="Picture 4" descr="2310"/>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5181600" y="2260600"/>
            <a:ext cx="3886200" cy="2921000"/>
          </a:xfrm>
        </p:spPr>
      </p:pic>
      <p:sp>
        <p:nvSpPr>
          <p:cNvPr id="11269" name="Slide Number Placeholder 2"/>
          <p:cNvSpPr txBox="1">
            <a:spLocks noGrp="1"/>
          </p:cNvSpPr>
          <p:nvPr/>
        </p:nvSpPr>
        <p:spPr bwMode="auto">
          <a:xfrm>
            <a:off x="6553200" y="64008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lgn="r" eaLnBrk="1" hangingPunct="1">
              <a:spcBef>
                <a:spcPct val="0"/>
              </a:spcBef>
            </a:pPr>
            <a:fld id="{B8D0935A-96CA-4272-B106-5BA778FBCA1F}" type="slidenum">
              <a:rPr lang="en-US" altLang="en-US" sz="1400" b="0">
                <a:solidFill>
                  <a:srgbClr val="FFFF99"/>
                </a:solidFill>
                <a:latin typeface="Times New Roman" panose="02020603050405020304" pitchFamily="18" charset="0"/>
                <a:cs typeface="Arial" panose="020B0604020202020204" pitchFamily="34" charset="0"/>
              </a:rPr>
              <a:pPr algn="r" eaLnBrk="1" hangingPunct="1">
                <a:spcBef>
                  <a:spcPct val="0"/>
                </a:spcBef>
              </a:pPr>
              <a:t>8</a:t>
            </a:fld>
            <a:endParaRPr lang="en-US" altLang="en-US" sz="1400" b="0">
              <a:solidFill>
                <a:srgbClr val="FFFF99"/>
              </a:solidFill>
              <a:latin typeface="Times New Roman" panose="02020603050405020304" pitchFamily="18" charset="0"/>
              <a:cs typeface="Arial" panose="020B0604020202020204" pitchFamily="34" charset="0"/>
            </a:endParaRPr>
          </a:p>
        </p:txBody>
      </p:sp>
      <p:sp>
        <p:nvSpPr>
          <p:cNvPr id="15366" name="Rectangle 3"/>
          <p:cNvSpPr>
            <a:spLocks noGrp="1" noChangeArrowheads="1"/>
          </p:cNvSpPr>
          <p:nvPr>
            <p:ph type="body" sz="half" idx="1"/>
          </p:nvPr>
        </p:nvSpPr>
        <p:spPr>
          <a:xfrm>
            <a:off x="625475" y="1470025"/>
            <a:ext cx="4724400" cy="4800600"/>
          </a:xfrm>
        </p:spPr>
        <p:txBody>
          <a:bodyPr/>
          <a:lstStyle/>
          <a:p>
            <a:pPr marL="457200" indent="-457200" eaLnBrk="1" hangingPunct="1">
              <a:lnSpc>
                <a:spcPct val="130000"/>
              </a:lnSpc>
              <a:buFont typeface="Arial" panose="020B0604020202020204" pitchFamily="34" charset="0"/>
              <a:buChar char="•"/>
              <a:defRPr/>
            </a:pPr>
            <a:r>
              <a:rPr lang="en-US" altLang="en-US" dirty="0"/>
              <a:t>Capacity label by manufacturer</a:t>
            </a:r>
          </a:p>
          <a:p>
            <a:pPr marL="457200" indent="-457200" eaLnBrk="1" hangingPunct="1">
              <a:lnSpc>
                <a:spcPct val="130000"/>
              </a:lnSpc>
              <a:buFont typeface="Arial" panose="020B0604020202020204" pitchFamily="34" charset="0"/>
              <a:buChar char="•"/>
              <a:defRPr/>
            </a:pPr>
            <a:r>
              <a:rPr lang="en-US" altLang="en-US" dirty="0"/>
              <a:t>Number of persons</a:t>
            </a:r>
          </a:p>
          <a:p>
            <a:pPr marL="457200" indent="-457200" eaLnBrk="1" hangingPunct="1">
              <a:lnSpc>
                <a:spcPct val="130000"/>
              </a:lnSpc>
              <a:buFont typeface="Arial" panose="020B0604020202020204" pitchFamily="34" charset="0"/>
              <a:buChar char="•"/>
              <a:defRPr/>
            </a:pPr>
            <a:r>
              <a:rPr lang="en-US" altLang="en-US" dirty="0"/>
              <a:t>Weight for persons, motor and gear</a:t>
            </a:r>
          </a:p>
          <a:p>
            <a:pPr marL="457200" indent="-457200" eaLnBrk="1" hangingPunct="1">
              <a:lnSpc>
                <a:spcPct val="130000"/>
              </a:lnSpc>
              <a:buFont typeface="Arial" panose="020B0604020202020204" pitchFamily="34" charset="0"/>
              <a:buChar char="•"/>
              <a:defRPr/>
            </a:pPr>
            <a:r>
              <a:rPr lang="en-US" altLang="en-US" dirty="0"/>
              <a:t>Maximum engine horsepower</a:t>
            </a:r>
            <a:endParaRPr lang="en-US" altLang="en-US" b="1" dirty="0"/>
          </a:p>
          <a:p>
            <a:pPr marL="0" indent="0" eaLnBrk="1" hangingPunct="1">
              <a:lnSpc>
                <a:spcPct val="90000"/>
              </a:lnSpc>
              <a:defRPr/>
            </a:pPr>
            <a:endParaRPr lang="en-US" altLang="en-US" dirty="0"/>
          </a:p>
        </p:txBody>
      </p:sp>
      <p:sp>
        <p:nvSpPr>
          <p:cNvPr id="2" name="Slide Number Placeholder 1">
            <a:extLst>
              <a:ext uri="{FF2B5EF4-FFF2-40B4-BE49-F238E27FC236}">
                <a16:creationId xmlns:a16="http://schemas.microsoft.com/office/drawing/2014/main" id="{E73833BE-1694-4B88-BF7F-8F8C25BA49C2}"/>
              </a:ext>
            </a:extLst>
          </p:cNvPr>
          <p:cNvSpPr>
            <a:spLocks noGrp="1"/>
          </p:cNvSpPr>
          <p:nvPr>
            <p:ph type="sldNum" sz="quarter" idx="10"/>
          </p:nvPr>
        </p:nvSpPr>
        <p:spPr/>
        <p:txBody>
          <a:bodyPr/>
          <a:lstStyle/>
          <a:p>
            <a:fld id="{89E1254E-7C07-4248-8223-2A9701AF0008}" type="slidenum">
              <a:rPr lang="en-US" altLang="en-US" smtClean="0"/>
              <a:pPr/>
              <a:t>8</a:t>
            </a:fld>
            <a:endParaRPr lang="en-US" altLang="en-US"/>
          </a:p>
        </p:txBody>
      </p:sp>
    </p:spTree>
    <p:extLst>
      <p:ext uri="{BB962C8B-B14F-4D97-AF65-F5344CB8AC3E}">
        <p14:creationId xmlns:p14="http://schemas.microsoft.com/office/powerpoint/2010/main" val="354765960"/>
      </p:ext>
    </p:extLst>
  </p:cSld>
  <p:clrMapOvr>
    <a:masterClrMapping/>
  </p:clrMapOvr>
  <p:transition advTm="29516"/>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2514600" y="167470"/>
            <a:ext cx="4701436" cy="838200"/>
          </a:xfrm>
        </p:spPr>
        <p:txBody>
          <a:bodyPr/>
          <a:lstStyle/>
          <a:p>
            <a:r>
              <a:rPr lang="en-US" altLang="en-US" sz="4000" b="1" dirty="0"/>
              <a:t>Life Jackets</a:t>
            </a:r>
          </a:p>
        </p:txBody>
      </p:sp>
      <p:sp>
        <p:nvSpPr>
          <p:cNvPr id="2" name="Footer Placeholder 1"/>
          <p:cNvSpPr>
            <a:spLocks noGrp="1"/>
          </p:cNvSpPr>
          <p:nvPr>
            <p:ph type="ftr" sz="quarter" idx="11"/>
          </p:nvPr>
        </p:nvSpPr>
        <p:spPr/>
        <p:txBody>
          <a:bodyPr/>
          <a:lstStyle/>
          <a:p>
            <a:r>
              <a:rPr lang="en-US" altLang="x-none"/>
              <a:t>Copyright 2021 Coast Guard Auxiliary Association</a:t>
            </a:r>
            <a:endParaRPr lang="en-US" altLang="x-none" dirty="0"/>
          </a:p>
        </p:txBody>
      </p:sp>
      <p:sp>
        <p:nvSpPr>
          <p:cNvPr id="12291"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E450E85D-BAA9-4BC1-B199-C28D35E73446}" type="slidenum">
              <a:rPr lang="en-US" altLang="en-US" sz="1400">
                <a:solidFill>
                  <a:srgbClr val="FFFF99"/>
                </a:solidFill>
                <a:latin typeface="Times New Roman" panose="02020603050405020304" pitchFamily="18" charset="0"/>
              </a:rPr>
              <a:pPr>
                <a:spcBef>
                  <a:spcPct val="0"/>
                </a:spcBef>
              </a:pPr>
              <a:t>9</a:t>
            </a:fld>
            <a:endParaRPr lang="en-US" altLang="en-US" sz="1400">
              <a:solidFill>
                <a:srgbClr val="FFFF99"/>
              </a:solidFill>
              <a:latin typeface="Times New Roman" panose="02020603050405020304" pitchFamily="18" charset="0"/>
            </a:endParaRPr>
          </a:p>
        </p:txBody>
      </p:sp>
      <p:sp>
        <p:nvSpPr>
          <p:cNvPr id="12292" name="TextBox 1"/>
          <p:cNvSpPr txBox="1">
            <a:spLocks noChangeArrowheads="1"/>
          </p:cNvSpPr>
          <p:nvPr/>
        </p:nvSpPr>
        <p:spPr bwMode="auto">
          <a:xfrm>
            <a:off x="1605941" y="990012"/>
            <a:ext cx="7391400" cy="526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2400" dirty="0">
                <a:solidFill>
                  <a:schemeClr val="bg1"/>
                </a:solidFill>
                <a:latin typeface="Arial" panose="020B0604020202020204" pitchFamily="34" charset="0"/>
              </a:rPr>
              <a:t>A USCG approved wearable personal flotation device (PFD) correctly sized and in serviceable condition is required to be on board for every person</a:t>
            </a:r>
          </a:p>
          <a:p>
            <a:pPr>
              <a:spcBef>
                <a:spcPct val="0"/>
              </a:spcBef>
            </a:pPr>
            <a:endParaRPr lang="en-US" altLang="en-US" sz="2400" dirty="0">
              <a:solidFill>
                <a:schemeClr val="bg1"/>
              </a:solidFill>
              <a:latin typeface="Arial" panose="020B0604020202020204" pitchFamily="34" charset="0"/>
            </a:endParaRPr>
          </a:p>
          <a:p>
            <a:pPr>
              <a:spcBef>
                <a:spcPct val="0"/>
              </a:spcBef>
            </a:pPr>
            <a:r>
              <a:rPr lang="en-US" altLang="en-US" sz="2400" dirty="0">
                <a:solidFill>
                  <a:schemeClr val="bg1"/>
                </a:solidFill>
                <a:latin typeface="Arial" panose="020B0604020202020204" pitchFamily="34" charset="0"/>
              </a:rPr>
              <a:t>Boats 16 feet and longer must additionally carry a USCG approved </a:t>
            </a:r>
            <a:r>
              <a:rPr lang="en-US" altLang="en-US" sz="2400" dirty="0" err="1">
                <a:solidFill>
                  <a:schemeClr val="bg1"/>
                </a:solidFill>
                <a:latin typeface="Arial" panose="020B0604020202020204" pitchFamily="34" charset="0"/>
              </a:rPr>
              <a:t>throwable</a:t>
            </a:r>
            <a:r>
              <a:rPr lang="en-US" altLang="en-US" sz="2400" dirty="0">
                <a:solidFill>
                  <a:schemeClr val="bg1"/>
                </a:solidFill>
                <a:latin typeface="Arial" panose="020B0604020202020204" pitchFamily="34" charset="0"/>
              </a:rPr>
              <a:t> device (not canoe or kayak)</a:t>
            </a:r>
          </a:p>
          <a:p>
            <a:pPr>
              <a:spcBef>
                <a:spcPct val="0"/>
              </a:spcBef>
            </a:pPr>
            <a:endParaRPr lang="en-US" altLang="en-US" sz="2400" dirty="0">
              <a:solidFill>
                <a:schemeClr val="bg1"/>
              </a:solidFill>
              <a:latin typeface="Arial" panose="020B0604020202020204" pitchFamily="34" charset="0"/>
            </a:endParaRPr>
          </a:p>
          <a:p>
            <a:pPr>
              <a:spcBef>
                <a:spcPct val="0"/>
              </a:spcBef>
            </a:pPr>
            <a:r>
              <a:rPr lang="en-US" altLang="en-US" sz="2400" dirty="0">
                <a:solidFill>
                  <a:schemeClr val="bg1"/>
                </a:solidFill>
                <a:latin typeface="Arial" panose="020B0604020202020204" pitchFamily="34" charset="0"/>
              </a:rPr>
              <a:t>Persons being towed, those 12 and under, and those aboard a PWC MUST wear a PFD</a:t>
            </a:r>
          </a:p>
          <a:p>
            <a:pPr>
              <a:spcBef>
                <a:spcPct val="0"/>
              </a:spcBef>
            </a:pPr>
            <a:endParaRPr lang="en-US" altLang="en-US" sz="2400" dirty="0">
              <a:solidFill>
                <a:schemeClr val="bg1"/>
              </a:solidFill>
              <a:latin typeface="Arial" panose="020B0604020202020204" pitchFamily="34" charset="0"/>
            </a:endParaRPr>
          </a:p>
          <a:p>
            <a:pPr>
              <a:spcBef>
                <a:spcPct val="0"/>
              </a:spcBef>
            </a:pPr>
            <a:r>
              <a:rPr lang="en-US" altLang="en-US" sz="2400" dirty="0">
                <a:solidFill>
                  <a:schemeClr val="bg1"/>
                </a:solidFill>
                <a:latin typeface="Arial" panose="020B0604020202020204" pitchFamily="34" charset="0"/>
              </a:rPr>
              <a:t>PFDs with water impact ratings are suggested for high speed watersports such as operating PWC and being towed </a:t>
            </a:r>
          </a:p>
        </p:txBody>
      </p:sp>
    </p:spTree>
    <p:extLst>
      <p:ext uri="{BB962C8B-B14F-4D97-AF65-F5344CB8AC3E}">
        <p14:creationId xmlns:p14="http://schemas.microsoft.com/office/powerpoint/2010/main" val="1696414624"/>
      </p:ext>
    </p:extLst>
  </p:cSld>
  <p:clrMapOvr>
    <a:masterClrMapping/>
  </p:clrMapOvr>
</p:sld>
</file>

<file path=ppt/theme/theme1.xml><?xml version="1.0" encoding="utf-8"?>
<a:theme xmlns:a="http://schemas.openxmlformats.org/drawingml/2006/main" name="ABS with state name footnote">
  <a:themeElements>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Black"/>
        <a:ea typeface="Times New Roman"/>
        <a:cs typeface="Times New Roman"/>
      </a:majorFont>
      <a:minorFont>
        <a:latin typeface="Arial"/>
        <a:ea typeface="Times New Roman"/>
        <a:cs typeface="Times New Roma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Office Them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974</TotalTime>
  <Words>5061</Words>
  <Application>Microsoft Macintosh PowerPoint</Application>
  <PresentationFormat>On-screen Show (4:3)</PresentationFormat>
  <Paragraphs>360</Paragraphs>
  <Slides>21</Slides>
  <Notes>19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Arial Black</vt:lpstr>
      <vt:lpstr>Comic Sans MS</vt:lpstr>
      <vt:lpstr>Tahoma</vt:lpstr>
      <vt:lpstr>Times New Roman</vt:lpstr>
      <vt:lpstr>ABS with state name footnote</vt:lpstr>
      <vt:lpstr>North Dakota Supplement</vt:lpstr>
      <vt:lpstr>PowerPoint Presentation</vt:lpstr>
      <vt:lpstr>Boating References</vt:lpstr>
      <vt:lpstr>Boater Education</vt:lpstr>
      <vt:lpstr>Who May Operate</vt:lpstr>
      <vt:lpstr>Boat Registration</vt:lpstr>
      <vt:lpstr>PowerPoint Presentation</vt:lpstr>
      <vt:lpstr>Maximum Capacities</vt:lpstr>
      <vt:lpstr>Life Jackets</vt:lpstr>
      <vt:lpstr>   Water Skis &amp; Surfboards</vt:lpstr>
      <vt:lpstr>   Water Skis &amp; Surfboards</vt:lpstr>
      <vt:lpstr>Signaling Devices</vt:lpstr>
      <vt:lpstr>PowerPoint Presentation</vt:lpstr>
      <vt:lpstr>PowerPoint Presentation</vt:lpstr>
      <vt:lpstr>Diving/Snorkeling Flags</vt:lpstr>
      <vt:lpstr>Oil/Fuel Spills</vt:lpstr>
      <vt:lpstr> Aquatic Invasive Species</vt:lpstr>
      <vt:lpstr>Boating Accident Reporting</vt:lpstr>
      <vt:lpstr>Boating Accident Reporting</vt:lpstr>
      <vt:lpstr>North Dakota Contact</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One</dc:title>
  <dc:creator>Robin Freeman</dc:creator>
  <cp:lastModifiedBy>Greg Fonzeno</cp:lastModifiedBy>
  <cp:revision>106</cp:revision>
  <dcterms:created xsi:type="dcterms:W3CDTF">2005-09-26T18:22:38Z</dcterms:created>
  <dcterms:modified xsi:type="dcterms:W3CDTF">2021-02-13T03:52:02Z</dcterms:modified>
</cp:coreProperties>
</file>